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7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8121"/>
    <a:srgbClr val="006600"/>
    <a:srgbClr val="41641A"/>
    <a:srgbClr val="334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CD2C6-0657-43C0-95B3-CBA7229D405A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938ED-A773-4934-82E5-A7C6385361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9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Пересечение темы проекта с требованиями градостроительных нормативов. Я занималась темой планировки городов давно, а последние годы участвовала в разработке ТКП, отслеживала правоприменительную практику.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5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Сообщение названо многословно. Зеленый город: это </a:t>
            </a:r>
            <a:r>
              <a:rPr lang="ru-RU" b="1" baseline="0" dirty="0" smtClean="0"/>
              <a:t>так</a:t>
            </a:r>
            <a:r>
              <a:rPr lang="ru-RU" baseline="0" dirty="0" smtClean="0"/>
              <a:t> как сейчас или как-то </a:t>
            </a:r>
            <a:r>
              <a:rPr lang="ru-RU" b="1" baseline="0" dirty="0" smtClean="0"/>
              <a:t>иначе.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9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Взгляд из космоса. Зеленый ли Витебск? Достаточно ли зеленый? Космонавт даст ответ, только сравнив Витебск с другими</a:t>
            </a:r>
            <a:r>
              <a:rPr lang="ru-RU" baseline="0" dirty="0" smtClean="0"/>
              <a:t> городами.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78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градостроительном планировании критерием для определения насколько</a:t>
            </a:r>
            <a:r>
              <a:rPr lang="ru-RU" baseline="0" dirty="0" smtClean="0"/>
              <a:t> город «зеленый»</a:t>
            </a:r>
            <a:r>
              <a:rPr lang="ru-RU" dirty="0" smtClean="0"/>
              <a:t> служит нормативный</a:t>
            </a:r>
            <a:r>
              <a:rPr lang="ru-RU" baseline="0" dirty="0" smtClean="0"/>
              <a:t> уровень обеспеченности населения озелененными территориями.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87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действующего генерального плана соответствуют нормативным требованиям. Так как методические подходы и градостроительные нормативы существенно не изменились, то и новый</a:t>
            </a:r>
            <a:r>
              <a:rPr lang="ru-RU" baseline="0" dirty="0" smtClean="0"/>
              <a:t> генеральный план во-многом сохраняет преемственность решений 10 летней давности.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7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</a:t>
            </a:r>
            <a:r>
              <a:rPr lang="ru-RU" baseline="0" dirty="0" smtClean="0"/>
              <a:t> </a:t>
            </a:r>
            <a:r>
              <a:rPr lang="ru-RU" baseline="0" dirty="0" smtClean="0"/>
              <a:t>Витебске 8 парков. Они любимы горожанами, благоустроены. В Витебске около 40 скверов. Состояние зеленых насаждений и устойчивость сформированной системы озеленения к антропогенным нагрузкам оценивалась учеными НАН Беларуси (Кравчук Людмила Александровна). Выяснилось, что много старых деревьев. Кроме того, система насаждений деформирована и не обеспечивает нормативную доступность.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828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До недавнего времени озеленение городов было в основном ориентировано на традиционные методы — создание ландшафтных композиций путем посадки на газоне деревьев, кустарников, цветочных растений.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последнее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все больше внимания стали уделять новым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методам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озеленения городских поселений — контейнерному, вертикальному и объемному. Альбом «Современные методы и приемы озеленения населенных пунктов Республики Беларусь».</a:t>
            </a: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938ED-A773-4934-82E5-A7C6385361D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7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3040" y="1988840"/>
            <a:ext cx="84249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381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ЗЕЛЕНЫЕ НАСАЖДЕНИЯ </a:t>
            </a:r>
          </a:p>
          <a:p>
            <a:pPr algn="ctr"/>
            <a:r>
              <a:rPr lang="ru-RU" sz="3200" b="1" dirty="0" smtClean="0">
                <a:solidFill>
                  <a:srgbClr val="5381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ГОРОДАХ – </a:t>
            </a:r>
          </a:p>
          <a:p>
            <a:pPr algn="ctr"/>
            <a:r>
              <a:rPr lang="ru-RU" sz="3200" b="1" dirty="0" smtClean="0">
                <a:solidFill>
                  <a:srgbClr val="5381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ФУНКЦИИ, СТРАНДАРТЫ, ПЛАНИРОВАНИЕ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ПРОБЛЕМЫ ОЗЕЛЕНЕНИЯ ГОРОДОВ БЕЛАРУСИ </a:t>
            </a:r>
          </a:p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ПУТИ ИХ РЕШЕНИЯ 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1" descr="Ecoproject_logotype____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62" y="404664"/>
            <a:ext cx="1145540" cy="123317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74576" y="5733256"/>
            <a:ext cx="3677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Проект «Зеленый город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Семинар-телемост</a:t>
            </a:r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17 октября 2014 г.</a:t>
            </a:r>
            <a:endParaRPr lang="ru-RU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733256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МОО   </a:t>
            </a:r>
            <a:r>
              <a:rPr lang="ru-RU" b="1" dirty="0" err="1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Экопроект</a:t>
            </a:r>
            <a:endParaRPr lang="ru-RU" b="1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БНТУ, АФ, кафедра «Градостроительство»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6857" y="4941168"/>
            <a:ext cx="2379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Вардеванян П.Г.</a:t>
            </a:r>
          </a:p>
        </p:txBody>
      </p:sp>
    </p:spTree>
    <p:extLst>
      <p:ext uri="{BB962C8B-B14F-4D97-AF65-F5344CB8AC3E}">
        <p14:creationId xmlns:p14="http://schemas.microsoft.com/office/powerpoint/2010/main" val="26800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avidbarrie.typepad.com/photos/uncategorized/2008/02/26/bvoppmapalllayerscut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30" y="0"/>
            <a:ext cx="66501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848" y="5229199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ИНАЧЕ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Новый парк вместо старой железной дороги в Нью-Йорк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4" b="935"/>
          <a:stretch/>
        </p:blipFill>
        <p:spPr bwMode="auto">
          <a:xfrm>
            <a:off x="3128158" y="188640"/>
            <a:ext cx="5715000" cy="379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metro.tokyo.jp/ENGLISH/PHOTO/2006/IMG/18110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3" b="8245"/>
          <a:stretch/>
        </p:blipFill>
        <p:spPr bwMode="auto">
          <a:xfrm rot="20439770">
            <a:off x="238121" y="659833"/>
            <a:ext cx="4081943" cy="217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file24.uf.tistory.com/original/25026641535E2C1C0A87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4" y="3645024"/>
            <a:ext cx="541866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РабочийСтол\cityfarm chica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6154">
            <a:off x="1780730" y="2061269"/>
            <a:ext cx="3511464" cy="28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lightsup.ru/wp-content/uploads/2013/07/gazony-na-tramvajnyx-putyax-evropa-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04" b="53846"/>
          <a:stretch/>
        </p:blipFill>
        <p:spPr bwMode="auto">
          <a:xfrm rot="20781795">
            <a:off x="4728013" y="4273624"/>
            <a:ext cx="3937441" cy="197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82224" y="3244334"/>
            <a:ext cx="2579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по крайней мере од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17848" y="5229199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ИНАЧЕ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05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le-notre.org/uploads/image_database/thumbnails/thumb_custom_TheschemeofmasterPlanforWarsaw1929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142875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71800" y="4293096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ЕСТЬ ВОПРОСЫ?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17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4048" y="4296380"/>
            <a:ext cx="989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или</a:t>
            </a:r>
            <a:endParaRPr lang="ru-RU" sz="3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publicdomainvectors.org/photos/kattekrab_plane_tree_autumn_le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14" y="116632"/>
            <a:ext cx="5048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20383388">
            <a:off x="3851920" y="1091383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66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ИНАЧЕ</a:t>
            </a:r>
            <a:endParaRPr lang="ru-RU" sz="8800" b="1" dirty="0">
              <a:solidFill>
                <a:srgbClr val="0066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7848" y="5229200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2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Витебс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/>
          <a:stretch/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7848" y="5229200"/>
            <a:ext cx="37981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896752">
            <a:off x="19648" y="499888"/>
            <a:ext cx="5182274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озелененные террито­рии общего пользования, ограниченного пользования, специального назначения (зеленая зона города), обладающие территориальной и функциональной взаимосвязью и единством планировочной организации</a:t>
            </a:r>
            <a:endParaRPr lang="ru-RU" sz="2000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854658">
            <a:off x="4493375" y="1798482"/>
            <a:ext cx="4572000" cy="11182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поселения </a:t>
            </a:r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виде единой системы открытых и озелененных пространств, иметь удобные пешеходные и транспортные связи с жилыми и общественными территориями населенного 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пункта</a:t>
            </a:r>
            <a:endParaRPr lang="ru-RU" sz="2000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876081">
            <a:off x="2401074" y="980617"/>
            <a:ext cx="6685847" cy="91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ЛАНДШАФТНО-РЕКРЕАЦИОННЫЕ ТЕРРИТОРИИ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населенных пунктов и пригородных зон предназначены для организации рекреационной деятельности и улучшения со­стояния окружающей среды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Они должны 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формировать </a:t>
            </a:r>
            <a:r>
              <a:rPr lang="ru-RU" sz="20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ПРИРОДНЫЙ КАРКАС </a:t>
            </a:r>
          </a:p>
        </p:txBody>
      </p:sp>
      <p:sp>
        <p:nvSpPr>
          <p:cNvPr id="8" name="Прямоугольник 7"/>
          <p:cNvSpPr/>
          <p:nvPr/>
        </p:nvSpPr>
        <p:spPr>
          <a:xfrm rot="20924357">
            <a:off x="-91563" y="371897"/>
            <a:ext cx="36625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СИСТЕМА </a:t>
            </a:r>
            <a:r>
              <a:rPr lang="ru-RU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ОЗЕЛЕНЕННЫХ ТЕРРИТОРИЙ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28" y="1844824"/>
            <a:ext cx="2732536" cy="205285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0992476">
            <a:off x="242113" y="4437500"/>
            <a:ext cx="29952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озелененными территориями</a:t>
            </a:r>
          </a:p>
          <a:p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районного </a:t>
            </a:r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значения 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20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7-9</a:t>
            </a:r>
          </a:p>
          <a:p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городского </a:t>
            </a:r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значения 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20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8-10</a:t>
            </a:r>
            <a:endParaRPr lang="ru-RU" sz="2000" b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864256">
            <a:off x="5362637" y="3025341"/>
            <a:ext cx="37081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  Озелененные территории в жилой застройке включают озелененные дворы и участки вблизи мест проживания для повседневного отдыха населения, за исключе­нием озелененных участков школ и дошкольных учреждений и других озелененных территорий ограниченного пользования.</a:t>
            </a:r>
          </a:p>
          <a:p>
            <a:r>
              <a:rPr lang="ru-RU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  В площадь участков озелененной территории квартала, микрорайона включаются площадки для физкультурно-оздоровительных занятий, прогулок, игр детей дошкольного возраста (пешеходная доступность не более </a:t>
            </a:r>
            <a:r>
              <a:rPr lang="ru-RU" sz="2000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15 мин</a:t>
            </a:r>
            <a:r>
              <a:rPr lang="ru-RU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), удельный вес которых составляет не менее </a:t>
            </a:r>
            <a:r>
              <a:rPr lang="ru-RU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25</a:t>
            </a:r>
            <a:r>
              <a:rPr lang="ru-RU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 % жилых территорий из расчета от </a:t>
            </a:r>
            <a:endParaRPr lang="ru-RU" baseline="-25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9 </a:t>
            </a:r>
            <a:r>
              <a:rPr lang="ru-RU" b="1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до 60 м2/чел</a:t>
            </a:r>
            <a:r>
              <a:rPr lang="ru-RU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. в зависимости от типа поселения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 rot="20976720">
            <a:off x="101085" y="3933164"/>
            <a:ext cx="5027461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aseline="-25000" dirty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озелененными участками в жилой </a:t>
            </a:r>
            <a:r>
              <a:rPr lang="ru-RU" sz="2000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застройке    </a:t>
            </a:r>
            <a:r>
              <a:rPr lang="ru-RU" sz="2000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10–11</a:t>
            </a:r>
            <a:endParaRPr lang="ru-RU" sz="2000" b="1" baseline="-25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0963857">
            <a:off x="17936" y="3787681"/>
            <a:ext cx="2993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ОБЕСПЕЧЕННОСТЬ, </a:t>
            </a:r>
            <a:r>
              <a:rPr lang="ru-RU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м2/чел</a:t>
            </a:r>
            <a:r>
              <a:rPr lang="ru-RU" b="1" baseline="-25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17848" y="5229199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9" name="Picture 2" descr="http://publicdomainvectors.org/photos/kattekrab_plane_tree_autumn_lea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767" y="4149080"/>
            <a:ext cx="1006209" cy="9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is.by/sites/ais.by/files/images/4_2003/genplan_v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4" y="98946"/>
            <a:ext cx="9151178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17848" y="5229199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9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vkurier.by/wp-content/uploads/2014/07/DSCN6430-e14068105215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91" y="848857"/>
            <a:ext cx="3376097" cy="253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SCN641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19"/>
          <a:stretch/>
        </p:blipFill>
        <p:spPr bwMode="auto">
          <a:xfrm>
            <a:off x="155575" y="116633"/>
            <a:ext cx="3356929" cy="21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912" y="2270701"/>
            <a:ext cx="2420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 Победителей</a:t>
            </a:r>
          </a:p>
        </p:txBody>
      </p:sp>
      <p:pic>
        <p:nvPicPr>
          <p:cNvPr id="2052" name="Picture 4" descr="DSCN64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239">
            <a:off x="2823340" y="779558"/>
            <a:ext cx="335692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12504" y="46365"/>
            <a:ext cx="2190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40-летия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ВЛКСМ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14392" y="202526"/>
            <a:ext cx="322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 культуры и отдыха железнодорожников</a:t>
            </a:r>
          </a:p>
        </p:txBody>
      </p:sp>
      <p:pic>
        <p:nvPicPr>
          <p:cNvPr id="2058" name="Picture 10" descr="https://vkurier.by/wp-content/uploads/2014/07/DSCN6432-e140681070337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b="20235"/>
          <a:stretch/>
        </p:blipFill>
        <p:spPr bwMode="auto">
          <a:xfrm rot="21138923">
            <a:off x="5459170" y="3846241"/>
            <a:ext cx="3506330" cy="203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8184" y="5733256"/>
            <a:ext cx="29065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 </a:t>
            </a:r>
            <a:endParaRPr lang="ru-RU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Тысячелетия </a:t>
            </a:r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Витебска</a:t>
            </a:r>
          </a:p>
        </p:txBody>
      </p:sp>
      <p:pic>
        <p:nvPicPr>
          <p:cNvPr id="2060" name="Picture 12" descr="https://vkurier.by/wp-content/uploads/2014/07/DSCN6428-e140681079452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4" r="830"/>
          <a:stretch/>
        </p:blipFill>
        <p:spPr bwMode="auto">
          <a:xfrm>
            <a:off x="155574" y="2924944"/>
            <a:ext cx="26149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vkurier.by/wp-content/uploads/2014/07/DSCN6420-e140681060511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69241">
            <a:off x="2272511" y="2992949"/>
            <a:ext cx="3340259" cy="250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508104" y="3563724"/>
            <a:ext cx="2588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 имени Фрунзе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17848" y="5229199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564904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 имени 30-летия ВЛКСМ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95908" y="2279774"/>
            <a:ext cx="4213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ВИТЕБСКЕ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8</a:t>
            </a:r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ПАРКОВ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 ОКОЛО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40</a:t>
            </a:r>
            <a:r>
              <a:rPr lang="ru-RU" sz="32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СКВЕРОВ </a:t>
            </a:r>
          </a:p>
        </p:txBody>
      </p:sp>
    </p:spTree>
    <p:extLst>
      <p:ext uri="{BB962C8B-B14F-4D97-AF65-F5344CB8AC3E}">
        <p14:creationId xmlns:p14="http://schemas.microsoft.com/office/powerpoint/2010/main" val="362205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tebskcity.by/img/skv_gorov_bi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4066" b="6250"/>
          <a:stretch/>
        </p:blipFill>
        <p:spPr bwMode="auto">
          <a:xfrm>
            <a:off x="0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7848" y="5229199"/>
            <a:ext cx="3510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ТАК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74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7848" y="5229199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ИНАЧЕ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922959">
            <a:off x="210053" y="2492033"/>
            <a:ext cx="5226111" cy="25648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Типы зеленых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территорий</a:t>
            </a:r>
          </a:p>
          <a:p>
            <a:pPr>
              <a:spcAft>
                <a:spcPts val="1000"/>
              </a:spcAft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Общественные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парки 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сады</a:t>
            </a:r>
          </a:p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Частные сады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или придомовые территории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Игровые пространства для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детей 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подростков</a:t>
            </a:r>
          </a:p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Спортивные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площадки</a:t>
            </a:r>
          </a:p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Зеленые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коридоры</a:t>
            </a:r>
          </a:p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Природные / </a:t>
            </a:r>
            <a:r>
              <a:rPr lang="ru-RU" sz="1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полуестественные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Выделенные для развития общины (огороды)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Общественное пространство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900000">
            <a:off x="4158208" y="641155"/>
            <a:ext cx="4860032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индикаторы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качества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городской среды</a:t>
            </a:r>
          </a:p>
          <a:p>
            <a:pPr>
              <a:spcAft>
                <a:spcPts val="1000"/>
              </a:spcAft>
            </a:pPr>
            <a:r>
              <a:rPr lang="ru-RU" sz="16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озелененность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городской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территории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(%) </a:t>
            </a:r>
          </a:p>
          <a:p>
            <a:pPr>
              <a:spcAft>
                <a:spcPts val="1000"/>
              </a:spcAft>
            </a:pP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доля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населения,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обеспеченного озелененными территориями в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радиусе 15-минутной пешеходной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доступности (% )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биологическое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разнообразие городской среды </a:t>
            </a:r>
          </a:p>
        </p:txBody>
      </p:sp>
      <p:sp>
        <p:nvSpPr>
          <p:cNvPr id="6" name="Прямоугольник 5"/>
          <p:cNvSpPr/>
          <p:nvPr/>
        </p:nvSpPr>
        <p:spPr>
          <a:xfrm rot="903541">
            <a:off x="-41321" y="2229928"/>
            <a:ext cx="8693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стандарт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зеленых территорий, предназначенных для игр на открытом воздухе</a:t>
            </a:r>
          </a:p>
          <a:p>
            <a:pPr algn="r"/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-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2,4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га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1000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чел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2" descr="http://publicdomainvectors.org/photos/kattekrab_plane_tree_autumn_le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154" y="3976836"/>
            <a:ext cx="1006209" cy="9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2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340768"/>
            <a:ext cx="6408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Что ни один человек не должен жить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дальше, чем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300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м от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озелененных территорий площадью  не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менее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га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Предоставление по крайней мере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га местного заповедника на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1000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населения</a:t>
            </a: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Должна быть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доступна по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крайней мере 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одна озелененная территория площадью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20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га </a:t>
            </a:r>
            <a:endParaRPr lang="ru-RU" sz="16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на расстоянии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 км от дома</a:t>
            </a:r>
          </a:p>
          <a:p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100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га и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500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га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- 5</a:t>
            </a:r>
            <a:r>
              <a:rPr lang="ru-RU" sz="1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км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96952"/>
            <a:ext cx="3091103" cy="33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17848" y="5229199"/>
            <a:ext cx="5670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ИНАЧЕ …</a:t>
            </a:r>
            <a:endParaRPr lang="ru-RU" sz="7200" b="1" dirty="0">
              <a:solidFill>
                <a:schemeClr val="accent6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43" y="11088"/>
            <a:ext cx="2732536" cy="205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3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552</Words>
  <Application>Microsoft Office PowerPoint</Application>
  <PresentationFormat>Экран (4:3)</PresentationFormat>
  <Paragraphs>81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Polina</cp:lastModifiedBy>
  <cp:revision>52</cp:revision>
  <dcterms:created xsi:type="dcterms:W3CDTF">2014-10-12T05:32:41Z</dcterms:created>
  <dcterms:modified xsi:type="dcterms:W3CDTF">2014-10-16T01:23:48Z</dcterms:modified>
</cp:coreProperties>
</file>