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86" r:id="rId1"/>
  </p:sldMasterIdLst>
  <p:notesMasterIdLst>
    <p:notesMasterId r:id="rId27"/>
  </p:notesMasterIdLst>
  <p:sldIdLst>
    <p:sldId id="662" r:id="rId2"/>
    <p:sldId id="700" r:id="rId3"/>
    <p:sldId id="701" r:id="rId4"/>
    <p:sldId id="688" r:id="rId5"/>
    <p:sldId id="707" r:id="rId6"/>
    <p:sldId id="706" r:id="rId7"/>
    <p:sldId id="668" r:id="rId8"/>
    <p:sldId id="714" r:id="rId9"/>
    <p:sldId id="691" r:id="rId10"/>
    <p:sldId id="689" r:id="rId11"/>
    <p:sldId id="699" r:id="rId12"/>
    <p:sldId id="694" r:id="rId13"/>
    <p:sldId id="703" r:id="rId14"/>
    <p:sldId id="676" r:id="rId15"/>
    <p:sldId id="680" r:id="rId16"/>
    <p:sldId id="672" r:id="rId17"/>
    <p:sldId id="692" r:id="rId18"/>
    <p:sldId id="711" r:id="rId19"/>
    <p:sldId id="684" r:id="rId20"/>
    <p:sldId id="712" r:id="rId21"/>
    <p:sldId id="340" r:id="rId22"/>
    <p:sldId id="682" r:id="rId23"/>
    <p:sldId id="713" r:id="rId24"/>
    <p:sldId id="673" r:id="rId25"/>
    <p:sldId id="698" r:id="rId26"/>
  </p:sldIdLst>
  <p:sldSz cx="9144000" cy="5143500" type="screen16x9"/>
  <p:notesSz cx="9144000" cy="6858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292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4" clrIdx="0">
    <p:extLst>
      <p:ext uri="{19B8F6BF-5375-455C-9EA6-DF929625EA0E}">
        <p15:presenceInfo xmlns:p15="http://schemas.microsoft.com/office/powerpoint/2012/main" userId="Lenov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3248"/>
    <a:srgbClr val="86AFDD"/>
    <a:srgbClr val="A9D1F1"/>
    <a:srgbClr val="FF9900"/>
    <a:srgbClr val="00516B"/>
    <a:srgbClr val="017D97"/>
    <a:srgbClr val="00869E"/>
    <a:srgbClr val="002949"/>
    <a:srgbClr val="5F7597"/>
    <a:srgbClr val="0169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39" autoAdjust="0"/>
    <p:restoredTop sz="93678" autoAdjust="0"/>
  </p:normalViewPr>
  <p:slideViewPr>
    <p:cSldViewPr>
      <p:cViewPr varScale="1">
        <p:scale>
          <a:sx n="105" d="100"/>
          <a:sy n="105" d="100"/>
        </p:scale>
        <p:origin x="427" y="72"/>
      </p:cViewPr>
      <p:guideLst>
        <p:guide orient="horz" pos="1620"/>
        <p:guide pos="2880"/>
        <p:guide pos="292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950"/>
    </p:cViewPr>
  </p:sorterViewPr>
  <p:notesViewPr>
    <p:cSldViewPr showGuides="1">
      <p:cViewPr varScale="1">
        <p:scale>
          <a:sx n="117" d="100"/>
          <a:sy n="117" d="100"/>
        </p:scale>
        <p:origin x="-2352" y="756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F34CB67-0631-49D8-9547-D1E2F0A5BBA8}" type="datetimeFigureOut">
              <a:rPr lang="ru-RU"/>
              <a:pPr>
                <a:defRPr/>
              </a:pPr>
              <a:t>12.08.2024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11CBB1D1-E0C1-4F1A-B16F-0789DDB64C4B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9067217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CBB1D1-E0C1-4F1A-B16F-0789DDB64C4B}" type="slidenum">
              <a:rPr lang="ru-RU" altLang="ru-RU" smtClean="0"/>
              <a:pPr>
                <a:defRPr/>
              </a:pPr>
              <a:t>1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935887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CBB1D1-E0C1-4F1A-B16F-0789DDB64C4B}" type="slidenum">
              <a:rPr lang="ru-RU" altLang="ru-RU" smtClean="0"/>
              <a:pPr>
                <a:defRPr/>
              </a:pPr>
              <a:t>17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16265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42C66-9C94-4B83-9491-F3DECF1B54D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126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CBB1D1-E0C1-4F1A-B16F-0789DDB64C4B}" type="slidenum">
              <a:rPr lang="ru-RU" altLang="ru-RU" smtClean="0"/>
              <a:pPr>
                <a:defRPr/>
              </a:pPr>
              <a:t>22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164708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CBB1D1-E0C1-4F1A-B16F-0789DDB64C4B}" type="slidenum">
              <a:rPr lang="ru-RU" altLang="ru-RU" smtClean="0"/>
              <a:pPr>
                <a:defRPr/>
              </a:pPr>
              <a:t>24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12276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CBB1D1-E0C1-4F1A-B16F-0789DDB64C4B}" type="slidenum">
              <a:rPr lang="ru-RU" altLang="ru-RU" smtClean="0"/>
              <a:pPr>
                <a:defRPr/>
              </a:pPr>
              <a:t>25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629259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CBB1D1-E0C1-4F1A-B16F-0789DDB64C4B}" type="slidenum">
              <a:rPr lang="ru-RU" altLang="ru-RU" smtClean="0"/>
              <a:pPr>
                <a:defRPr/>
              </a:pPr>
              <a:t>2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25865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CBB1D1-E0C1-4F1A-B16F-0789DDB64C4B}" type="slidenum">
              <a:rPr lang="ru-RU" altLang="ru-RU" smtClean="0"/>
              <a:pPr>
                <a:defRPr/>
              </a:pPr>
              <a:t>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063172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CBB1D1-E0C1-4F1A-B16F-0789DDB64C4B}" type="slidenum">
              <a:rPr lang="ru-RU" altLang="ru-RU" smtClean="0"/>
              <a:pPr>
                <a:defRPr/>
              </a:pPr>
              <a:t>7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51561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CBB1D1-E0C1-4F1A-B16F-0789DDB64C4B}" type="slidenum">
              <a:rPr lang="ru-RU" altLang="ru-RU" smtClean="0"/>
              <a:pPr>
                <a:defRPr/>
              </a:pPr>
              <a:t>8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321457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CBB1D1-E0C1-4F1A-B16F-0789DDB64C4B}" type="slidenum">
              <a:rPr lang="ru-RU" altLang="ru-RU" smtClean="0"/>
              <a:pPr>
                <a:defRPr/>
              </a:pPr>
              <a:t>10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472235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CBB1D1-E0C1-4F1A-B16F-0789DDB64C4B}" type="slidenum">
              <a:rPr lang="ru-RU" altLang="ru-RU" smtClean="0"/>
              <a:pPr>
                <a:defRPr/>
              </a:pPr>
              <a:t>11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24732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CBB1D1-E0C1-4F1A-B16F-0789DDB64C4B}" type="slidenum">
              <a:rPr lang="ru-RU" altLang="ru-RU" smtClean="0"/>
              <a:pPr>
                <a:defRPr/>
              </a:pPr>
              <a:t>12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292147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CBB1D1-E0C1-4F1A-B16F-0789DDB64C4B}" type="slidenum">
              <a:rPr lang="ru-RU" altLang="ru-RU" smtClean="0"/>
              <a:pPr>
                <a:defRPr/>
              </a:pPr>
              <a:t>16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118229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2D4DF-46AB-4E5A-B1C5-56121E23394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12.08.2024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AAC3B3-3123-44DE-832B-1406269BA3A1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329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6D421-14FF-440D-B60F-49DEED96B09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12.08.2024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77CDE0-95B8-4D39-BAB0-2DADC455139E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118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9FD57B-7582-4A3C-8B32-860C028C86E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12.08.2024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524DAA-465B-4C26-B76F-D2C90E30CC2A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70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>
            <a:spLocks noChangeArrowheads="1"/>
          </p:cNvSpPr>
          <p:nvPr/>
        </p:nvSpPr>
        <p:spPr bwMode="auto">
          <a:xfrm>
            <a:off x="7543801" y="657225"/>
            <a:ext cx="1300163" cy="433388"/>
          </a:xfrm>
          <a:prstGeom prst="triangle">
            <a:avLst>
              <a:gd name="adj" fmla="val 32426"/>
            </a:avLst>
          </a:prstGeom>
          <a:solidFill>
            <a:srgbClr val="263248"/>
          </a:solidFill>
          <a:ln w="9525">
            <a:noFill/>
            <a:miter lim="800000"/>
            <a:headEnd/>
            <a:tailEnd/>
          </a:ln>
        </p:spPr>
        <p:txBody>
          <a:bodyPr lIns="91425" tIns="91425" rIns="91425" bIns="91425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4" name="Google Shape;11;p2"/>
          <p:cNvGrpSpPr>
            <a:grpSpLocks/>
          </p:cNvGrpSpPr>
          <p:nvPr/>
        </p:nvGrpSpPr>
        <p:grpSpPr bwMode="auto">
          <a:xfrm>
            <a:off x="0" y="-7144"/>
            <a:ext cx="8661400" cy="5150644"/>
            <a:chOff x="0" y="-7088"/>
            <a:chExt cx="8661398" cy="5150588"/>
          </a:xfrm>
        </p:grpSpPr>
        <p:sp>
          <p:nvSpPr>
            <p:cNvPr id="5" name="Google Shape;12;p2"/>
            <p:cNvSpPr>
              <a:spLocks noChangeArrowheads="1"/>
            </p:cNvSpPr>
            <p:nvPr/>
          </p:nvSpPr>
          <p:spPr bwMode="auto">
            <a:xfrm>
              <a:off x="0" y="56"/>
              <a:ext cx="3524249" cy="5143444"/>
            </a:xfrm>
            <a:prstGeom prst="rect">
              <a:avLst/>
            </a:prstGeom>
            <a:solidFill>
              <a:srgbClr val="C7D3E6"/>
            </a:solidFill>
            <a:ln w="9525">
              <a:noFill/>
              <a:miter lim="800000"/>
              <a:headEnd/>
              <a:tailEnd/>
            </a:ln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itchFamily="34" charset="0"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" name="Google Shape;13;p2"/>
            <p:cNvSpPr>
              <a:spLocks noChangeArrowheads="1"/>
            </p:cNvSpPr>
            <p:nvPr/>
          </p:nvSpPr>
          <p:spPr bwMode="auto">
            <a:xfrm rot="10800000" flipH="1">
              <a:off x="3517899" y="-7088"/>
              <a:ext cx="5143499" cy="5143444"/>
            </a:xfrm>
            <a:prstGeom prst="rtTriangle">
              <a:avLst/>
            </a:prstGeom>
            <a:solidFill>
              <a:srgbClr val="C7D3E6"/>
            </a:solidFill>
            <a:ln w="9525">
              <a:noFill/>
              <a:miter lim="800000"/>
              <a:headEnd/>
              <a:tailEnd/>
            </a:ln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itchFamily="34" charset="0"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7" name="Google Shape;14;p2"/>
          <p:cNvGrpSpPr>
            <a:grpSpLocks/>
          </p:cNvGrpSpPr>
          <p:nvPr/>
        </p:nvGrpSpPr>
        <p:grpSpPr bwMode="auto">
          <a:xfrm rot="10800000" flipH="1">
            <a:off x="0" y="1090613"/>
            <a:ext cx="8847138" cy="2962275"/>
            <a:chOff x="-8178042" y="-4493254"/>
            <a:chExt cx="19483598" cy="6522736"/>
          </a:xfrm>
        </p:grpSpPr>
        <p:sp>
          <p:nvSpPr>
            <p:cNvPr id="8" name="Google Shape;15;p2"/>
            <p:cNvSpPr>
              <a:spLocks noChangeArrowheads="1"/>
            </p:cNvSpPr>
            <p:nvPr/>
          </p:nvSpPr>
          <p:spPr bwMode="auto">
            <a:xfrm>
              <a:off x="-8178042" y="-4482767"/>
              <a:ext cx="12966924" cy="6522736"/>
            </a:xfrm>
            <a:prstGeom prst="rect">
              <a:avLst/>
            </a:prstGeom>
            <a:solidFill>
              <a:srgbClr val="3F5378"/>
            </a:solidFill>
            <a:ln w="9525">
              <a:noFill/>
              <a:miter lim="800000"/>
              <a:headEnd/>
              <a:tailEnd/>
            </a:ln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itchFamily="34" charset="0"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9" name="Google Shape;16;p2"/>
            <p:cNvSpPr>
              <a:spLocks noChangeArrowheads="1"/>
            </p:cNvSpPr>
            <p:nvPr/>
          </p:nvSpPr>
          <p:spPr bwMode="auto">
            <a:xfrm>
              <a:off x="4795874" y="-4493254"/>
              <a:ext cx="6523666" cy="6522736"/>
            </a:xfrm>
            <a:prstGeom prst="rtTriangle">
              <a:avLst/>
            </a:prstGeom>
            <a:solidFill>
              <a:srgbClr val="3F5378"/>
            </a:solidFill>
            <a:ln w="9525">
              <a:noFill/>
              <a:miter lim="800000"/>
              <a:headEnd/>
              <a:tailEnd/>
            </a:ln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itchFamily="34" charset="0"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0" name="Google Shape;17;p2"/>
          <p:cNvGrpSpPr>
            <a:grpSpLocks/>
          </p:cNvGrpSpPr>
          <p:nvPr/>
        </p:nvGrpSpPr>
        <p:grpSpPr bwMode="auto">
          <a:xfrm>
            <a:off x="3676650" y="4277916"/>
            <a:ext cx="5481638" cy="433388"/>
            <a:chOff x="5582265" y="4646738"/>
            <a:chExt cx="5480829" cy="432996"/>
          </a:xfrm>
        </p:grpSpPr>
        <p:sp>
          <p:nvSpPr>
            <p:cNvPr id="11" name="Google Shape;18;p2"/>
            <p:cNvSpPr>
              <a:spLocks noChangeArrowheads="1"/>
            </p:cNvSpPr>
            <p:nvPr/>
          </p:nvSpPr>
          <p:spPr bwMode="auto">
            <a:xfrm rot="10800000">
              <a:off x="5582265" y="4948884"/>
              <a:ext cx="393642" cy="130850"/>
            </a:xfrm>
            <a:prstGeom prst="triangle">
              <a:avLst>
                <a:gd name="adj" fmla="val 32426"/>
              </a:avLst>
            </a:prstGeom>
            <a:solidFill>
              <a:srgbClr val="D26F00"/>
            </a:solidFill>
            <a:ln w="9525">
              <a:noFill/>
              <a:miter lim="800000"/>
              <a:headEnd/>
              <a:tailEnd/>
            </a:ln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itchFamily="34" charset="0"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endParaRPr>
            </a:p>
          </p:txBody>
        </p:sp>
        <p:grpSp>
          <p:nvGrpSpPr>
            <p:cNvPr id="12" name="Google Shape;19;p2"/>
            <p:cNvGrpSpPr>
              <a:grpSpLocks/>
            </p:cNvGrpSpPr>
            <p:nvPr/>
          </p:nvGrpSpPr>
          <p:grpSpPr bwMode="auto">
            <a:xfrm flipH="1">
              <a:off x="5585440" y="4646738"/>
              <a:ext cx="5477654" cy="304525"/>
              <a:chOff x="-24158754" y="330075"/>
              <a:chExt cx="30567269" cy="1699360"/>
            </a:xfrm>
          </p:grpSpPr>
          <p:sp>
            <p:nvSpPr>
              <p:cNvPr id="13" name="Google Shape;20;p2"/>
              <p:cNvSpPr>
                <a:spLocks noChangeArrowheads="1"/>
              </p:cNvSpPr>
              <p:nvPr/>
            </p:nvSpPr>
            <p:spPr bwMode="auto">
              <a:xfrm>
                <a:off x="-24158754" y="330075"/>
                <a:ext cx="28910912" cy="1699360"/>
              </a:xfrm>
              <a:prstGeom prst="rect">
                <a:avLst/>
              </a:prstGeom>
              <a:solidFill>
                <a:srgbClr val="FF98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 pitchFamily="34" charset="0"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" name="Google Shape;21;p2"/>
              <p:cNvSpPr>
                <a:spLocks noChangeArrowheads="1"/>
              </p:cNvSpPr>
              <p:nvPr/>
            </p:nvSpPr>
            <p:spPr bwMode="auto">
              <a:xfrm>
                <a:off x="4707873" y="330075"/>
                <a:ext cx="1700642" cy="1699360"/>
              </a:xfrm>
              <a:prstGeom prst="rtTriangle">
                <a:avLst/>
              </a:prstGeom>
              <a:solidFill>
                <a:srgbClr val="FF98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 pitchFamily="34" charset="0"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pitchFamily="34" charset="0"/>
                </a:endParaRPr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685799" y="1090750"/>
            <a:ext cx="5367900" cy="2961900"/>
          </a:xfrm>
          <a:prstGeom prst="rect">
            <a:avLst/>
          </a:prstGeom>
        </p:spPr>
        <p:txBody>
          <a:bodyPr spcFirstLastPara="1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9928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8C2F7E-A74B-4C12-A7BE-7C3A22B408A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12.08.2024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81BCB8-1CBC-4513-9B63-41670C716241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934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BC82D-7B03-468B-A925-FEE7F93C0446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12.08.2024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528746-95A6-4D6A-8426-4D410F3EBF54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40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8E3006-54FB-4EF4-AED5-6AB7949C6C71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12.08.2024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2E11FF-B1F6-49F8-92CE-DDAA03A7309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280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5A7622-518C-467F-BEC7-6DA233221DCF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12.08.2024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AF4323-1EDB-4F9F-87E9-9829ED2A3E20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57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D65CC1-B232-4D75-BCE7-DF83FEA04CF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12.08.2024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EE597C-6A15-4727-A40C-8B2D1AFC7C32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338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48B163-FC48-4225-9D3B-730868EBCD8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12.08.2024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C296DE-4D72-4FC6-8B22-7BBE6FDEA5C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683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DADA4-D790-4BBC-965B-50DB3FD0FCA1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12.08.2024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C99782-070C-4C07-BD1B-82CD92F294B3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203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517B3A-6C51-4DCE-B65A-1927F20872A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12.08.2024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73DC0A-6FD3-4689-A749-34776ADA231B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404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09784-9E16-4CFE-8FE7-3ABE3CEB7F2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12.08.2024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339E1B-9FBE-4B80-81AE-6209F33EDEC3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43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0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microsoft.com/office/2007/relationships/hdphoto" Target="../media/hdphoto1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47.png"/><Relationship Id="rId4" Type="http://schemas.openxmlformats.org/officeDocument/2006/relationships/hyperlink" Target="https://schoolpatent.ru/resultaty/2023/fina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g"/><Relationship Id="rId7" Type="http://schemas.openxmlformats.org/officeDocument/2006/relationships/image" Target="../media/image5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13" Type="http://schemas.openxmlformats.org/officeDocument/2006/relationships/image" Target="../media/image66.png"/><Relationship Id="rId3" Type="http://schemas.openxmlformats.org/officeDocument/2006/relationships/image" Target="../media/image56.JP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jp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08216"/>
            <a:ext cx="8856984" cy="492706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662438"/>
            <a:ext cx="1981372" cy="34750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195486"/>
            <a:ext cx="8568952" cy="4752527"/>
          </a:xfrm>
          <a:prstGeom prst="rect">
            <a:avLst/>
          </a:prstGeom>
          <a:noFill/>
          <a:ln w="6350">
            <a:solidFill>
              <a:srgbClr val="E0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84711" y="4204620"/>
            <a:ext cx="477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i="1" dirty="0">
                <a:solidFill>
                  <a:schemeClr val="bg1">
                    <a:lumMod val="50000"/>
                  </a:schemeClr>
                </a:solidFill>
                <a:ea typeface="Cambria" panose="02040503050406030204" pitchFamily="18" charset="0"/>
              </a:rPr>
              <a:t>II МНПК «Состояние и перспективы развития межгосударственной сети научно-технической информации», </a:t>
            </a:r>
          </a:p>
          <a:p>
            <a:pPr algn="r"/>
            <a:r>
              <a:rPr lang="ru-RU" sz="1100" i="1" dirty="0" err="1">
                <a:solidFill>
                  <a:schemeClr val="bg1">
                    <a:lumMod val="50000"/>
                  </a:schemeClr>
                </a:solidFill>
                <a:ea typeface="Cambria" panose="02040503050406030204" pitchFamily="18" charset="0"/>
              </a:rPr>
              <a:t>Мончик</a:t>
            </a:r>
            <a:r>
              <a:rPr lang="ru-RU" sz="1100" i="1" dirty="0">
                <a:solidFill>
                  <a:schemeClr val="bg1">
                    <a:lumMod val="50000"/>
                  </a:schemeClr>
                </a:solidFill>
                <a:ea typeface="Cambria" panose="02040503050406030204" pitchFamily="18" charset="0"/>
              </a:rPr>
              <a:t> Е.П., директор РНТБ</a:t>
            </a:r>
          </a:p>
          <a:p>
            <a:pPr algn="r"/>
            <a:r>
              <a:rPr lang="ru-RU" sz="1100" i="1" dirty="0">
                <a:solidFill>
                  <a:schemeClr val="bg1">
                    <a:lumMod val="50000"/>
                  </a:schemeClr>
                </a:solidFill>
                <a:ea typeface="Cambria" panose="02040503050406030204" pitchFamily="18" charset="0"/>
              </a:rPr>
              <a:t>Минск, 13-15 августа 2024г.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5536" y="247265"/>
            <a:ext cx="2808312" cy="4648967"/>
          </a:xfrm>
          <a:prstGeom prst="rect">
            <a:avLst/>
          </a:prstGeom>
          <a:solidFill>
            <a:srgbClr val="263248"/>
          </a:solidFill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5220072" y="317664"/>
            <a:ext cx="3058749" cy="5414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49781" y="1166234"/>
            <a:ext cx="5870691" cy="2811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ru-RU" sz="2000" dirty="0">
                <a:solidFill>
                  <a:schemeClr val="bg1"/>
                </a:solidFill>
              </a:rPr>
              <a:t>Основные направления деятельности</a:t>
            </a:r>
          </a:p>
          <a:p>
            <a:pPr algn="ctr">
              <a:spcAft>
                <a:spcPts val="400"/>
              </a:spcAft>
            </a:pP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Республиканской </a:t>
            </a:r>
          </a:p>
          <a:p>
            <a:pPr algn="ctr">
              <a:spcAft>
                <a:spcPts val="400"/>
              </a:spcAft>
            </a:pPr>
            <a:r>
              <a:rPr lang="ru-RU" sz="2000" b="1" dirty="0">
                <a:solidFill>
                  <a:schemeClr val="bg1"/>
                </a:solidFill>
              </a:rPr>
              <a:t>научно-технической библиотеки</a:t>
            </a:r>
          </a:p>
          <a:p>
            <a:pPr algn="ctr">
              <a:spcAft>
                <a:spcPts val="400"/>
              </a:spcAft>
            </a:pPr>
            <a:r>
              <a:rPr lang="ru-RU" sz="2000" dirty="0">
                <a:solidFill>
                  <a:schemeClr val="bg1"/>
                </a:solidFill>
              </a:rPr>
              <a:t> для обеспечения эффективного функционирования </a:t>
            </a:r>
          </a:p>
          <a:p>
            <a:pPr algn="ctr">
              <a:spcAft>
                <a:spcPts val="400"/>
              </a:spcAft>
            </a:pPr>
            <a:r>
              <a:rPr lang="ru-RU" sz="2000" dirty="0">
                <a:solidFill>
                  <a:schemeClr val="bg1"/>
                </a:solidFill>
              </a:rPr>
              <a:t>Государственной системы научно-технической информации (ГСНТИ)</a:t>
            </a:r>
          </a:p>
          <a:p>
            <a:pPr algn="ctr">
              <a:spcAft>
                <a:spcPts val="400"/>
              </a:spcAft>
            </a:pPr>
            <a:r>
              <a:rPr lang="ru-RU" sz="2000" dirty="0">
                <a:solidFill>
                  <a:schemeClr val="bg1"/>
                </a:solidFill>
              </a:rPr>
              <a:t> Республики Беларусь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003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7494"/>
            <a:ext cx="8479168" cy="46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83957" y="4776697"/>
            <a:ext cx="370384" cy="273844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C296DE-4D72-4FC6-8B22-7BBE6FDEA5C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411509"/>
            <a:ext cx="8136904" cy="4365187"/>
          </a:xfrm>
          <a:prstGeom prst="rect">
            <a:avLst/>
          </a:prstGeom>
          <a:noFill/>
          <a:ln w="6350">
            <a:solidFill>
              <a:srgbClr val="263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59" y="1203598"/>
            <a:ext cx="7752177" cy="3189635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06" y="424048"/>
            <a:ext cx="1981372" cy="347502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5724128" y="565601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263248"/>
                </a:solidFill>
              </a:rPr>
              <a:t>БАЗЫ ДАННЫХ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139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7494"/>
            <a:ext cx="8479168" cy="46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83957" y="4776697"/>
            <a:ext cx="370384" cy="273844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C296DE-4D72-4FC6-8B22-7BBE6FDEA5C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411509"/>
            <a:ext cx="8136904" cy="4365187"/>
          </a:xfrm>
          <a:prstGeom prst="rect">
            <a:avLst/>
          </a:prstGeom>
          <a:noFill/>
          <a:ln w="6350">
            <a:solidFill>
              <a:srgbClr val="263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81901" y="441749"/>
            <a:ext cx="5443683" cy="435809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1" t="7730" r="7001" b="10216"/>
          <a:stretch/>
        </p:blipFill>
        <p:spPr>
          <a:xfrm>
            <a:off x="645750" y="3227172"/>
            <a:ext cx="1374026" cy="11932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" t="3610" r="4407" b="6339"/>
          <a:stretch/>
        </p:blipFill>
        <p:spPr>
          <a:xfrm>
            <a:off x="6644129" y="601880"/>
            <a:ext cx="1362563" cy="1183277"/>
          </a:xfrm>
          <a:prstGeom prst="round2DiagRect">
            <a:avLst>
              <a:gd name="adj1" fmla="val 16667"/>
              <a:gd name="adj2" fmla="val 0"/>
            </a:avLst>
          </a:prstGeom>
          <a:ln w="508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4" t="7591" r="6214" b="10085"/>
          <a:stretch/>
        </p:blipFill>
        <p:spPr>
          <a:xfrm>
            <a:off x="6829536" y="3571324"/>
            <a:ext cx="1160856" cy="10081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" t="2709" r="4014" b="7885"/>
          <a:stretch/>
        </p:blipFill>
        <p:spPr>
          <a:xfrm>
            <a:off x="1338495" y="997155"/>
            <a:ext cx="1362562" cy="11832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" t="5256" r="5657" b="5381"/>
          <a:stretch/>
        </p:blipFill>
        <p:spPr>
          <a:xfrm>
            <a:off x="7184707" y="2058318"/>
            <a:ext cx="1306365" cy="1168853"/>
          </a:xfrm>
          <a:prstGeom prst="round2DiagRect">
            <a:avLst>
              <a:gd name="adj1" fmla="val 16667"/>
              <a:gd name="adj2" fmla="val 0"/>
            </a:avLst>
          </a:prstGeom>
          <a:ln w="508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AC9140-5101-4DE8-B680-5D35C0D5784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826" t="5429" r="12536"/>
          <a:stretch/>
        </p:blipFill>
        <p:spPr>
          <a:xfrm>
            <a:off x="4442538" y="1172892"/>
            <a:ext cx="936103" cy="1187261"/>
          </a:xfrm>
          <a:prstGeom prst="round2DiagRect">
            <a:avLst>
              <a:gd name="adj1" fmla="val 16667"/>
              <a:gd name="adj2" fmla="val 0"/>
            </a:avLst>
          </a:prstGeom>
          <a:ln w="4762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751A75-3026-4A83-8CAB-1574A0B2C2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3086" y="411509"/>
            <a:ext cx="1981372" cy="3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91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5471" y="233717"/>
            <a:ext cx="8441050" cy="4697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83957" y="4776697"/>
            <a:ext cx="370384" cy="273844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C296DE-4D72-4FC6-8B22-7BBE6FDEA5C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411509"/>
            <a:ext cx="8136904" cy="4365187"/>
          </a:xfrm>
          <a:prstGeom prst="rect">
            <a:avLst/>
          </a:prstGeom>
          <a:noFill/>
          <a:ln w="6350">
            <a:solidFill>
              <a:srgbClr val="263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569652" y="483519"/>
            <a:ext cx="7930000" cy="4448012"/>
            <a:chOff x="354844" y="836548"/>
            <a:chExt cx="8261539" cy="408039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95536" y="1047313"/>
              <a:ext cx="5688632" cy="3009171"/>
            </a:xfrm>
            <a:prstGeom prst="rect">
              <a:avLst/>
            </a:prstGeom>
            <a:blipFill>
              <a:blip r:embed="rId3"/>
              <a:stretch>
                <a:fillRect l="-4000" t="-2000" r="-1000"/>
              </a:stretch>
            </a:blipFill>
            <a:ln>
              <a:solidFill>
                <a:srgbClr val="92A8C8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6516216" y="836548"/>
              <a:ext cx="2100166" cy="1026583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 l="-6000" t="-7000" r="-5000" b="-8000"/>
              </a:stretch>
            </a:blipFill>
            <a:ln>
              <a:solidFill>
                <a:srgbClr val="92A8C8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516216" y="3284104"/>
              <a:ext cx="2100167" cy="1201298"/>
            </a:xfrm>
            <a:prstGeom prst="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92A8C8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Стрелка вверх 11"/>
            <p:cNvSpPr/>
            <p:nvPr/>
          </p:nvSpPr>
          <p:spPr>
            <a:xfrm rot="5400000">
              <a:off x="6110309" y="1207676"/>
              <a:ext cx="432048" cy="216024"/>
            </a:xfrm>
            <a:prstGeom prst="upArrow">
              <a:avLst/>
            </a:prstGeom>
            <a:solidFill>
              <a:srgbClr val="FF9900"/>
            </a:solidFill>
            <a:ln>
              <a:solidFill>
                <a:srgbClr val="92A8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Стрелка вверх 12"/>
            <p:cNvSpPr/>
            <p:nvPr/>
          </p:nvSpPr>
          <p:spPr>
            <a:xfrm rot="5400000">
              <a:off x="6084168" y="2406895"/>
              <a:ext cx="432048" cy="216024"/>
            </a:xfrm>
            <a:prstGeom prst="upArrow">
              <a:avLst/>
            </a:prstGeom>
            <a:solidFill>
              <a:srgbClr val="FF9900"/>
            </a:solidFill>
            <a:ln>
              <a:solidFill>
                <a:srgbClr val="92A8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Стрелка вверх 13"/>
            <p:cNvSpPr/>
            <p:nvPr/>
          </p:nvSpPr>
          <p:spPr>
            <a:xfrm rot="5400000">
              <a:off x="6110309" y="3644144"/>
              <a:ext cx="432048" cy="216024"/>
            </a:xfrm>
            <a:prstGeom prst="upArrow">
              <a:avLst/>
            </a:prstGeom>
            <a:solidFill>
              <a:srgbClr val="FF9900"/>
            </a:solidFill>
            <a:ln>
              <a:solidFill>
                <a:srgbClr val="92A8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18D767EB-E7A1-4175-BCE6-9CAE01820B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/>
            <a:srcRect l="22656" t="34600" r="69687" b="51001"/>
            <a:stretch/>
          </p:blipFill>
          <p:spPr>
            <a:xfrm>
              <a:off x="1177747" y="4197795"/>
              <a:ext cx="679819" cy="719143"/>
            </a:xfrm>
            <a:prstGeom prst="rect">
              <a:avLst/>
            </a:prstGeom>
            <a:ln>
              <a:solidFill>
                <a:srgbClr val="FF9900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4844" y="2587373"/>
              <a:ext cx="730765" cy="232956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12C519B-8ECD-42ED-93A5-9009678729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6554" y="1851630"/>
            <a:ext cx="2015886" cy="1050918"/>
          </a:xfrm>
          <a:prstGeom prst="rect">
            <a:avLst/>
          </a:prstGeom>
          <a:blipFill dpi="0" rotWithShape="1">
            <a:blip r:embed="rId4"/>
            <a:srcRect/>
            <a:stretch>
              <a:fillRect l="-6000" t="-7000" r="-5000" b="-8000"/>
            </a:stretch>
          </a:blipFill>
          <a:ln>
            <a:solidFill>
              <a:srgbClr val="92A8C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2574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6412" y="271039"/>
            <a:ext cx="8479168" cy="464612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РНТБ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 contras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313" y="411509"/>
            <a:ext cx="1981372" cy="347502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83957" y="4776697"/>
            <a:ext cx="370384" cy="273844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C296DE-4D72-4FC6-8B22-7BBE6FDEA5C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411509"/>
            <a:ext cx="8136904" cy="4365187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FEB54B34-A535-4365-B276-9AF75812739E}"/>
              </a:ext>
            </a:extLst>
          </p:cNvPr>
          <p:cNvSpPr txBox="1">
            <a:spLocks/>
          </p:cNvSpPr>
          <p:nvPr/>
        </p:nvSpPr>
        <p:spPr>
          <a:xfrm>
            <a:off x="3608612" y="487959"/>
            <a:ext cx="4707356" cy="61288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Электронный каталог РНТБ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68A23B6-0FCC-4C48-A437-BB8A669E6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30" y="1076241"/>
            <a:ext cx="8193018" cy="3076703"/>
          </a:xfrm>
          <a:prstGeom prst="rect">
            <a:avLst/>
          </a:prstGeom>
          <a:ln>
            <a:solidFill>
              <a:srgbClr val="263248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A32367-7670-4D97-BBA4-DD5347CDD0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628" t="-486" r="21891" b="486"/>
          <a:stretch/>
        </p:blipFill>
        <p:spPr>
          <a:xfrm>
            <a:off x="4621951" y="2440296"/>
            <a:ext cx="3982497" cy="2291695"/>
          </a:xfrm>
          <a:prstGeom prst="rect">
            <a:avLst/>
          </a:prstGeom>
          <a:ln>
            <a:solidFill>
              <a:srgbClr val="263248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 descr="Интернет со сплошной заливкой">
            <a:extLst>
              <a:ext uri="{FF2B5EF4-FFF2-40B4-BE49-F238E27FC236}">
                <a16:creationId xmlns:a16="http://schemas.microsoft.com/office/drawing/2014/main" id="{C80AF50E-088A-4DA4-8D52-4981486F72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8420" y="413614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89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6412" y="298439"/>
            <a:ext cx="8479168" cy="464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076" y="373635"/>
            <a:ext cx="1981372" cy="347502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83957" y="4776697"/>
            <a:ext cx="370384" cy="273844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C296DE-4D72-4FC6-8B22-7BBE6FDEA5C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411509"/>
            <a:ext cx="8136904" cy="4365187"/>
          </a:xfrm>
          <a:prstGeom prst="rect">
            <a:avLst/>
          </a:prstGeom>
          <a:noFill/>
          <a:ln w="6350">
            <a:solidFill>
              <a:srgbClr val="263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00351EB-81D1-4A94-9529-9180794C8546}"/>
              </a:ext>
            </a:extLst>
          </p:cNvPr>
          <p:cNvSpPr/>
          <p:nvPr/>
        </p:nvSpPr>
        <p:spPr>
          <a:xfrm>
            <a:off x="430397" y="784301"/>
            <a:ext cx="4223299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263248"/>
              </a:buClr>
              <a:buSzPct val="100000"/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263248"/>
                </a:solidFill>
              </a:rPr>
              <a:t>Аддитивные технологии</a:t>
            </a:r>
          </a:p>
          <a:p>
            <a:pPr marL="285750" indent="-285750">
              <a:spcAft>
                <a:spcPts val="600"/>
              </a:spcAft>
              <a:buClr>
                <a:srgbClr val="263248"/>
              </a:buClr>
              <a:buSzPct val="100000"/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263248"/>
                </a:solidFill>
              </a:rPr>
              <a:t>Инновационная деятельность</a:t>
            </a:r>
          </a:p>
          <a:p>
            <a:pPr marL="285750" indent="-285750">
              <a:spcAft>
                <a:spcPts val="600"/>
              </a:spcAft>
              <a:buClr>
                <a:srgbClr val="263248"/>
              </a:buClr>
              <a:buSzPct val="100000"/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263248"/>
                </a:solidFill>
              </a:rPr>
              <a:t>Интеллектуальная собственность</a:t>
            </a:r>
          </a:p>
          <a:p>
            <a:pPr marL="285750" indent="-285750">
              <a:spcAft>
                <a:spcPts val="600"/>
              </a:spcAft>
              <a:buClr>
                <a:srgbClr val="263248"/>
              </a:buClr>
              <a:buSzPct val="100000"/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263248"/>
                </a:solidFill>
              </a:rPr>
              <a:t>Искусственный интеллект</a:t>
            </a:r>
          </a:p>
          <a:p>
            <a:pPr marL="285750" indent="-285750">
              <a:spcAft>
                <a:spcPts val="600"/>
              </a:spcAft>
              <a:buClr>
                <a:srgbClr val="263248"/>
              </a:buClr>
              <a:buSzPct val="100000"/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263248"/>
                </a:solidFill>
              </a:rPr>
              <a:t>Энергосбережение</a:t>
            </a:r>
          </a:p>
          <a:p>
            <a:pPr marL="285750" indent="-285750">
              <a:spcAft>
                <a:spcPts val="600"/>
              </a:spcAft>
              <a:buClr>
                <a:srgbClr val="263248"/>
              </a:buClr>
              <a:buSzPct val="100000"/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263248"/>
                </a:solidFill>
              </a:rPr>
              <a:t>Экологически чистые и безопасные технологии в промышленности</a:t>
            </a:r>
          </a:p>
          <a:p>
            <a:pPr marL="285750" indent="-285750">
              <a:spcAft>
                <a:spcPts val="600"/>
              </a:spcAft>
              <a:buClr>
                <a:srgbClr val="263248"/>
              </a:buClr>
              <a:buSzPct val="100000"/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263248"/>
                </a:solidFill>
              </a:rPr>
              <a:t>Устойчивое развитие</a:t>
            </a:r>
          </a:p>
          <a:p>
            <a:pPr marL="285750" indent="-285750">
              <a:spcAft>
                <a:spcPts val="600"/>
              </a:spcAft>
              <a:buClr>
                <a:srgbClr val="263248"/>
              </a:buClr>
              <a:buSzPct val="100000"/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263248"/>
                </a:solidFill>
              </a:rPr>
              <a:t>Стандартизация и сертификация</a:t>
            </a:r>
          </a:p>
          <a:p>
            <a:pPr marL="285750" indent="-285750">
              <a:spcAft>
                <a:spcPts val="600"/>
              </a:spcAft>
              <a:buClr>
                <a:srgbClr val="263248"/>
              </a:buClr>
              <a:buSzPct val="100000"/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263248"/>
                </a:solidFill>
              </a:rPr>
              <a:t>Изобретатели Беларуси</a:t>
            </a:r>
          </a:p>
          <a:p>
            <a:pPr marL="285750" indent="-285750">
              <a:spcAft>
                <a:spcPts val="600"/>
              </a:spcAft>
              <a:buClr>
                <a:srgbClr val="263248"/>
              </a:buClr>
              <a:buSzPct val="100000"/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263248"/>
                </a:solidFill>
              </a:rPr>
              <a:t>Белорусские имена в истории развития техники</a:t>
            </a:r>
          </a:p>
          <a:p>
            <a:pPr marL="285750" indent="-285750">
              <a:spcAft>
                <a:spcPts val="600"/>
              </a:spcAft>
              <a:buClr>
                <a:srgbClr val="263248"/>
              </a:buClr>
              <a:buSzPct val="100000"/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263248"/>
                </a:solidFill>
              </a:rPr>
              <a:t>Конференции. Труды</a:t>
            </a:r>
          </a:p>
          <a:p>
            <a:pPr marL="285750" indent="-285750">
              <a:spcAft>
                <a:spcPts val="600"/>
              </a:spcAft>
              <a:buClr>
                <a:srgbClr val="263248"/>
              </a:buClr>
              <a:buSzPct val="100000"/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263248"/>
                </a:solidFill>
              </a:rPr>
              <a:t>Портреты белорусских предприятий</a:t>
            </a: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8F593D31-81F5-4B2F-8C25-B5E07C2C3E81}"/>
              </a:ext>
            </a:extLst>
          </p:cNvPr>
          <p:cNvSpPr txBox="1">
            <a:spLocks/>
          </p:cNvSpPr>
          <p:nvPr/>
        </p:nvSpPr>
        <p:spPr>
          <a:xfrm>
            <a:off x="-900608" y="411509"/>
            <a:ext cx="7767637" cy="61288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i="1" dirty="0">
                <a:solidFill>
                  <a:srgbClr val="2632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Базы данных собственной генерации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r="22200" b="14249"/>
          <a:stretch/>
        </p:blipFill>
        <p:spPr>
          <a:xfrm>
            <a:off x="3997166" y="905397"/>
            <a:ext cx="5008845" cy="161660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200000" rev="2159400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3331" y="1658990"/>
            <a:ext cx="3367970" cy="16073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3000000">
              <a:rot lat="300000" lon="1800000" rev="2159400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4961" r="1171" b="1142"/>
          <a:stretch/>
        </p:blipFill>
        <p:spPr>
          <a:xfrm>
            <a:off x="4303736" y="2896528"/>
            <a:ext cx="3131078" cy="150154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200000" rev="2159400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4819" y="3014570"/>
            <a:ext cx="2334375" cy="180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200000" rev="2159400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285474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7494"/>
            <a:ext cx="8479168" cy="464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11509"/>
            <a:ext cx="1981372" cy="347502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83957" y="4776697"/>
            <a:ext cx="370384" cy="273844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C296DE-4D72-4FC6-8B22-7BBE6FDEA5C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411509"/>
            <a:ext cx="8136904" cy="4365187"/>
          </a:xfrm>
          <a:prstGeom prst="rect">
            <a:avLst/>
          </a:prstGeom>
          <a:noFill/>
          <a:ln w="6350">
            <a:solidFill>
              <a:srgbClr val="263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AE27DBA8-503C-4A57-B3D0-689AEA0BE033}"/>
              </a:ext>
            </a:extLst>
          </p:cNvPr>
          <p:cNvSpPr txBox="1">
            <a:spLocks/>
          </p:cNvSpPr>
          <p:nvPr/>
        </p:nvSpPr>
        <p:spPr>
          <a:xfrm>
            <a:off x="543451" y="903026"/>
            <a:ext cx="3020437" cy="11521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altLang="ru-RU" b="1" u="none" strike="noStrike" kern="120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Автоматизированная система </a:t>
            </a:r>
            <a:br>
              <a:rPr kumimoji="0" lang="ru-RU" altLang="ru-RU" b="1" u="none" strike="noStrike" kern="120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altLang="ru-RU" b="1" u="none" strike="noStrike" kern="120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избирательного распространения  информации</a:t>
            </a:r>
            <a:endParaRPr kumimoji="0" lang="ru-RU" b="1" u="none" strike="noStrike" kern="1200" cap="none" spc="0" normalizeH="0" baseline="0" noProof="0" dirty="0">
              <a:ln>
                <a:noFill/>
              </a:ln>
              <a:solidFill>
                <a:srgbClr val="26324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18052F-E320-4072-B28D-C1A54EF763BE}"/>
              </a:ext>
            </a:extLst>
          </p:cNvPr>
          <p:cNvSpPr txBox="1"/>
          <p:nvPr/>
        </p:nvSpPr>
        <p:spPr>
          <a:xfrm>
            <a:off x="3563887" y="843558"/>
            <a:ext cx="50366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949"/>
                </a:solidFill>
              </a:rPr>
              <a:t>Система информационного обслуживания, обеспечивающая </a:t>
            </a:r>
            <a:r>
              <a:rPr lang="ru-RU" sz="1600" b="1" i="1" dirty="0">
                <a:solidFill>
                  <a:srgbClr val="002949"/>
                </a:solidFill>
              </a:rPr>
              <a:t>непрерывное доведение сигнальной информации о текущих поступлениях информационных источников </a:t>
            </a:r>
            <a:r>
              <a:rPr lang="ru-RU" sz="1600" dirty="0">
                <a:solidFill>
                  <a:srgbClr val="002949"/>
                </a:solidFill>
              </a:rPr>
              <a:t>до потребителей в соответствии с их запросами при постоянно функционирующей обратной связи</a:t>
            </a:r>
            <a:endParaRPr lang="ru-BY" sz="1600" dirty="0">
              <a:solidFill>
                <a:srgbClr val="002949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1C8CDA-243B-4800-9505-54DC3654ECC3}"/>
              </a:ext>
            </a:extLst>
          </p:cNvPr>
          <p:cNvSpPr txBox="1"/>
          <p:nvPr/>
        </p:nvSpPr>
        <p:spPr>
          <a:xfrm>
            <a:off x="611560" y="314781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800" b="1" dirty="0">
                <a:solidFill>
                  <a:srgbClr val="002949"/>
                </a:solidFill>
              </a:rPr>
              <a:t>Назначение</a:t>
            </a:r>
            <a:endParaRPr lang="ru-BY" dirty="0">
              <a:solidFill>
                <a:srgbClr val="00294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FCB32E-1B9B-4D0B-AE31-D7A94DB93183}"/>
              </a:ext>
            </a:extLst>
          </p:cNvPr>
          <p:cNvSpPr txBox="1"/>
          <p:nvPr/>
        </p:nvSpPr>
        <p:spPr>
          <a:xfrm>
            <a:off x="3563887" y="2708465"/>
            <a:ext cx="47525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949"/>
                </a:solidFill>
              </a:rPr>
              <a:t>оперативное информирование руководящих работников и специалистов промышленности о новейших достижениях в области науки, техники и технологий с целью совершенствования инновационной деятельности предприятий и организаций Республики Беларусь.</a:t>
            </a:r>
          </a:p>
        </p:txBody>
      </p:sp>
    </p:spTree>
    <p:extLst>
      <p:ext uri="{BB962C8B-B14F-4D97-AF65-F5344CB8AC3E}">
        <p14:creationId xmlns:p14="http://schemas.microsoft.com/office/powerpoint/2010/main" val="3527366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7494"/>
            <a:ext cx="8479168" cy="464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83957" y="4776697"/>
            <a:ext cx="370384" cy="273844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C296DE-4D72-4FC6-8B22-7BBE6FDEA5C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411509"/>
            <a:ext cx="8136904" cy="4365187"/>
          </a:xfrm>
          <a:prstGeom prst="rect">
            <a:avLst/>
          </a:prstGeom>
          <a:noFill/>
          <a:ln w="6350">
            <a:solidFill>
              <a:srgbClr val="263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1DFC27C7-E135-47F4-9EAD-C3C627EC5123}"/>
              </a:ext>
            </a:extLst>
          </p:cNvPr>
          <p:cNvSpPr txBox="1">
            <a:spLocks/>
          </p:cNvSpPr>
          <p:nvPr/>
        </p:nvSpPr>
        <p:spPr>
          <a:xfrm>
            <a:off x="2532017" y="388673"/>
            <a:ext cx="6120681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 eaLnBrk="1" fontAlgn="auto" hangingPunct="1"/>
            <a:r>
              <a:rPr lang="ru-RU" i="1" kern="0" dirty="0">
                <a:solidFill>
                  <a:srgbClr val="263248"/>
                </a:solidFill>
                <a:latin typeface="Arial" panose="020B0604020202020204" pitchFamily="34" charset="0"/>
              </a:rPr>
              <a:t>Центры поддержки технологий и инноваций </a:t>
            </a:r>
          </a:p>
        </p:txBody>
      </p:sp>
      <p:sp>
        <p:nvSpPr>
          <p:cNvPr id="9" name="Прямоугольник с двумя усеченными противолежащими углами 8"/>
          <p:cNvSpPr/>
          <p:nvPr/>
        </p:nvSpPr>
        <p:spPr>
          <a:xfrm>
            <a:off x="716454" y="1122742"/>
            <a:ext cx="7702159" cy="706899"/>
          </a:xfrm>
          <a:prstGeom prst="snip2DiagRect">
            <a:avLst/>
          </a:prstGeom>
          <a:solidFill>
            <a:srgbClr val="00516B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just">
              <a:buClr>
                <a:schemeClr val="bg1"/>
              </a:buClr>
              <a:buSzPct val="200000"/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</a:rPr>
              <a:t>Пропаганда и популяризация в обществе вопросов правовой охраны и использования результатов интеллектуальной деятельности</a:t>
            </a:r>
          </a:p>
        </p:txBody>
      </p:sp>
      <p:sp>
        <p:nvSpPr>
          <p:cNvPr id="10" name="Прямоугольник с двумя усеченными противолежащими углами 9"/>
          <p:cNvSpPr/>
          <p:nvPr/>
        </p:nvSpPr>
        <p:spPr>
          <a:xfrm>
            <a:off x="716454" y="2044489"/>
            <a:ext cx="7702159" cy="783904"/>
          </a:xfrm>
          <a:prstGeom prst="snip2DiagRect">
            <a:avLst/>
          </a:prstGeom>
          <a:solidFill>
            <a:srgbClr val="00516B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285750" indent="-285750" algn="just">
              <a:buClr>
                <a:schemeClr val="bg1"/>
              </a:buClr>
              <a:buSzPct val="200000"/>
              <a:buFont typeface="Arial" panose="020B0604020202020204" pitchFamily="34" charset="0"/>
              <a:buChar char="•"/>
              <a:defRPr/>
            </a:pPr>
            <a:r>
              <a:rPr lang="ru-RU" altLang="ru-RU" sz="1500" dirty="0">
                <a:solidFill>
                  <a:schemeClr val="bg1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Обеспечение более широкого доступа разработчикам к специализированным базам </a:t>
            </a:r>
            <a:r>
              <a:rPr lang="ru-RU" altLang="ru-RU" sz="1500" dirty="0">
                <a:solidFill>
                  <a:schemeClr val="bg1"/>
                </a:solidFill>
                <a:latin typeface="Arial" panose="020B0604020202020204" pitchFamily="34" charset="0"/>
                <a:cs typeface="+mn-cs"/>
              </a:rPr>
              <a:t>данных</a:t>
            </a:r>
            <a:r>
              <a:rPr lang="ru-RU" altLang="ru-RU" sz="1500" dirty="0">
                <a:solidFill>
                  <a:schemeClr val="bg1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и другим информационным ресурсам в области интеллектуальной собственности </a:t>
            </a:r>
          </a:p>
        </p:txBody>
      </p:sp>
      <p:sp>
        <p:nvSpPr>
          <p:cNvPr id="11" name="Прямоугольник с двумя усеченными противолежащими углами 10"/>
          <p:cNvSpPr/>
          <p:nvPr/>
        </p:nvSpPr>
        <p:spPr>
          <a:xfrm>
            <a:off x="716453" y="3043241"/>
            <a:ext cx="7702161" cy="759268"/>
          </a:xfrm>
          <a:prstGeom prst="snip2DiagRect">
            <a:avLst/>
          </a:prstGeom>
          <a:solidFill>
            <a:srgbClr val="00516B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285750" indent="-285750" algn="just">
              <a:buClr>
                <a:schemeClr val="bg1"/>
              </a:buClr>
              <a:buSzPct val="200000"/>
              <a:buFont typeface="Arial" panose="020B0604020202020204" pitchFamily="34" charset="0"/>
              <a:buChar char="•"/>
              <a:defRPr/>
            </a:pPr>
            <a:r>
              <a:rPr lang="ru-RU" altLang="ru-RU" sz="1500" dirty="0">
                <a:solidFill>
                  <a:schemeClr val="bg1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Обучение разработчиков навыкам проведения патентных исследований, использования патентной информации при коммерциализации разработок</a:t>
            </a:r>
          </a:p>
        </p:txBody>
      </p:sp>
      <p:sp>
        <p:nvSpPr>
          <p:cNvPr id="12" name="Прямоугольник с двумя усеченными противолежащими углами 11"/>
          <p:cNvSpPr/>
          <p:nvPr/>
        </p:nvSpPr>
        <p:spPr>
          <a:xfrm>
            <a:off x="716452" y="4005430"/>
            <a:ext cx="7702161" cy="609404"/>
          </a:xfrm>
          <a:prstGeom prst="snip2DiagRect">
            <a:avLst/>
          </a:prstGeom>
          <a:solidFill>
            <a:srgbClr val="00516B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just">
              <a:buClr>
                <a:schemeClr val="bg1"/>
              </a:buClr>
              <a:buSzPct val="200000"/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</a:rPr>
              <a:t>Консультирование по вопросам создания, правовой охраны и использования результатов интеллектуальной деятельности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7" y="411509"/>
            <a:ext cx="1981372" cy="3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29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6412" y="267494"/>
            <a:ext cx="8479168" cy="464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03" y="411509"/>
            <a:ext cx="1981372" cy="347502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83957" y="4776697"/>
            <a:ext cx="370384" cy="273844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C296DE-4D72-4FC6-8B22-7BBE6FDEA5C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411509"/>
            <a:ext cx="8136904" cy="4365187"/>
          </a:xfrm>
          <a:prstGeom prst="rect">
            <a:avLst/>
          </a:prstGeom>
          <a:noFill/>
          <a:ln w="6350">
            <a:solidFill>
              <a:srgbClr val="263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18249" y="430145"/>
            <a:ext cx="5508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i="1" dirty="0">
                <a:solidFill>
                  <a:srgbClr val="263248"/>
                </a:solidFill>
              </a:rPr>
              <a:t>Международные</a:t>
            </a:r>
            <a:r>
              <a:rPr lang="ru-RU" b="1" i="1" dirty="0">
                <a:solidFill>
                  <a:srgbClr val="263248"/>
                </a:solidFill>
              </a:rPr>
              <a:t> </a:t>
            </a:r>
            <a:r>
              <a:rPr lang="ru-RU" sz="2400" b="1" i="1" dirty="0">
                <a:solidFill>
                  <a:srgbClr val="263248"/>
                </a:solidFill>
              </a:rPr>
              <a:t>выставки</a:t>
            </a:r>
            <a:endParaRPr lang="en-US" b="1" i="1" dirty="0">
              <a:solidFill>
                <a:srgbClr val="263248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0" b="16001"/>
          <a:stretch/>
        </p:blipFill>
        <p:spPr>
          <a:xfrm>
            <a:off x="6505200" y="1225879"/>
            <a:ext cx="1846419" cy="13715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684EE83-CB9F-4C6E-9DE6-758B9788C4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t="34601" r="21223" b="2349"/>
          <a:stretch/>
        </p:blipFill>
        <p:spPr bwMode="auto">
          <a:xfrm>
            <a:off x="913713" y="872667"/>
            <a:ext cx="3015401" cy="19852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5DD67C4-3144-4DB3-8603-651902DFAF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26" t="6230" r="1762" b="5645"/>
          <a:stretch/>
        </p:blipFill>
        <p:spPr>
          <a:xfrm>
            <a:off x="3115843" y="2985595"/>
            <a:ext cx="2859878" cy="17381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4" descr="директор РНТБ Мончик Е.П.">
            <a:extLst>
              <a:ext uri="{FF2B5EF4-FFF2-40B4-BE49-F238E27FC236}">
                <a16:creationId xmlns:a16="http://schemas.microsoft.com/office/drawing/2014/main" id="{919D0ADE-C53C-4528-AB31-A28E595B99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r="24012"/>
          <a:stretch/>
        </p:blipFill>
        <p:spPr bwMode="auto">
          <a:xfrm>
            <a:off x="549974" y="2061734"/>
            <a:ext cx="2451115" cy="23580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4BBC6F-C9A7-4760-B4A4-A37C2F1B06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2853" y="863235"/>
            <a:ext cx="1959518" cy="1985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Рисунок 5">
            <a:extLst>
              <a:ext uri="{FF2B5EF4-FFF2-40B4-BE49-F238E27FC236}">
                <a16:creationId xmlns:a16="http://schemas.microsoft.com/office/drawing/2014/main" id="{80383DBD-BCD6-4067-99EB-AC474C297B23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6067651" y="2741418"/>
            <a:ext cx="2424240" cy="1816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3024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83957" y="4776697"/>
            <a:ext cx="370384" cy="273844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C296DE-4D72-4FC6-8B22-7BBE6FDEA5C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E043831F-F6AD-43E3-8D9F-283F8A5A2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02896"/>
            <a:ext cx="2583690" cy="165618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34E41587-D4C7-45D8-8B11-C21A03D52F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36" r="15176" b="-1"/>
          <a:stretch/>
        </p:blipFill>
        <p:spPr bwMode="auto">
          <a:xfrm>
            <a:off x="6485569" y="175464"/>
            <a:ext cx="2482141" cy="167812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2B61E421-5EC3-4F33-A1BC-48DDC281C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34" y="2069223"/>
            <a:ext cx="3919166" cy="195958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E0115A-6BC4-4537-A359-CCC1F35DD8C4}"/>
              </a:ext>
            </a:extLst>
          </p:cNvPr>
          <p:cNvSpPr txBox="1"/>
          <p:nvPr/>
        </p:nvSpPr>
        <p:spPr>
          <a:xfrm>
            <a:off x="0" y="4081013"/>
            <a:ext cx="5846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0" i="0" dirty="0">
                <a:solidFill>
                  <a:schemeClr val="bg1">
                    <a:lumMod val="95000"/>
                  </a:schemeClr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Финал  </a:t>
            </a:r>
            <a:r>
              <a:rPr lang="ru-RU" sz="1600" b="1" i="0" dirty="0">
                <a:solidFill>
                  <a:schemeClr val="bg1">
                    <a:lumMod val="95000"/>
                  </a:schemeClr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шестой Республиканской олимпиады по интеллектуальной собственности «Интеллектуальная собственность — основа бизнеса»</a:t>
            </a:r>
            <a:endParaRPr lang="ru-BY" sz="1600" dirty="0">
              <a:solidFill>
                <a:schemeClr val="bg1">
                  <a:lumMod val="9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79DA5C-2CC2-473F-9652-368F58663E9E}"/>
              </a:ext>
            </a:extLst>
          </p:cNvPr>
          <p:cNvSpPr txBox="1"/>
          <p:nvPr/>
        </p:nvSpPr>
        <p:spPr>
          <a:xfrm>
            <a:off x="4212690" y="1944904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Source Sans Pro" panose="020B0503030403020204" pitchFamily="34" charset="0"/>
              </a:rPr>
              <a:t>За</a:t>
            </a:r>
            <a:r>
              <a:rPr lang="ru-RU" b="1" i="0" dirty="0">
                <a:solidFill>
                  <a:schemeClr val="bg1">
                    <a:lumMod val="95000"/>
                  </a:schemeClr>
                </a:solidFill>
                <a:effectLst/>
                <a:latin typeface="Source Sans Pro" panose="020B0503030403020204" pitchFamily="34" charset="0"/>
              </a:rPr>
              <a:t>седание научного кафе, посвященное развитию сахарной промышленности в Беларуси.</a:t>
            </a:r>
            <a:endParaRPr lang="ru-BY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3B270C9-0100-4333-BFBC-2CB8E08FD1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84" r="980" b="10359"/>
          <a:stretch/>
        </p:blipFill>
        <p:spPr>
          <a:xfrm>
            <a:off x="4239492" y="2878437"/>
            <a:ext cx="4825447" cy="118216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D4AEE8-E2B5-4EF3-AAE2-5B9EF75A0FAD}"/>
              </a:ext>
            </a:extLst>
          </p:cNvPr>
          <p:cNvSpPr txBox="1"/>
          <p:nvPr/>
        </p:nvSpPr>
        <p:spPr>
          <a:xfrm>
            <a:off x="0" y="136936"/>
            <a:ext cx="38193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i="0" dirty="0">
                <a:solidFill>
                  <a:schemeClr val="bg1">
                    <a:lumMod val="95000"/>
                  </a:schemeClr>
                </a:solidFill>
                <a:effectLst/>
                <a:latin typeface="Source Sans Pro" panose="020B0503030403020204" pitchFamily="34" charset="0"/>
              </a:rPr>
              <a:t>Республиканский интерактивный семинар «Повышение эффективности производства: творческие подходы к разработке инноваций»</a:t>
            </a:r>
            <a:r>
              <a:rPr lang="ru-RU" b="0" i="0" dirty="0">
                <a:solidFill>
                  <a:schemeClr val="bg1">
                    <a:lumMod val="95000"/>
                  </a:schemeClr>
                </a:solidFill>
                <a:effectLst/>
                <a:latin typeface="Source Sans Pro" panose="020B0503030403020204" pitchFamily="34" charset="0"/>
              </a:rPr>
              <a:t> </a:t>
            </a:r>
            <a:endParaRPr lang="ru-BY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928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83957" y="4776697"/>
            <a:ext cx="370384" cy="273844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C296DE-4D72-4FC6-8B22-7BBE6FDEA5C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411509"/>
            <a:ext cx="8136904" cy="4365187"/>
          </a:xfrm>
          <a:prstGeom prst="rect">
            <a:avLst/>
          </a:prstGeom>
          <a:noFill/>
          <a:ln w="6350">
            <a:solidFill>
              <a:srgbClr val="263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E9450E9-B772-4BAE-8F7C-1AAD5C1FD6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0" b="28601"/>
          <a:stretch/>
        </p:blipFill>
        <p:spPr>
          <a:xfrm>
            <a:off x="523324" y="963253"/>
            <a:ext cx="3276304" cy="3261698"/>
          </a:xfrm>
          <a:prstGeom prst="rect">
            <a:avLst/>
          </a:prstGeom>
          <a:ln w="0"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52BA2AD-E85E-45C1-83F4-C9970B528F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30" r="25431"/>
          <a:stretch/>
        </p:blipFill>
        <p:spPr>
          <a:xfrm>
            <a:off x="3491880" y="1491630"/>
            <a:ext cx="3155472" cy="3134362"/>
          </a:xfrm>
          <a:prstGeom prst="rect">
            <a:avLst/>
          </a:prstGeom>
          <a:ln w="0"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Picture 5" descr="C:\Users\Катя\Desktop\РНТБ 2023\Школьный патент.PNG">
            <a:hlinkClick r:id="rId4"/>
            <a:extLst>
              <a:ext uri="{FF2B5EF4-FFF2-40B4-BE49-F238E27FC236}">
                <a16:creationId xmlns:a16="http://schemas.microsoft.com/office/drawing/2014/main" id="{FC48246E-EFE7-4B15-B0C6-6832F1D7244F}"/>
              </a:ext>
            </a:extLst>
          </p:cNvPr>
          <p:cNvPicPr/>
          <p:nvPr/>
        </p:nvPicPr>
        <p:blipFill>
          <a:blip r:embed="rId5"/>
          <a:srcRect l="3123" t="4861" r="3170" b="5201"/>
          <a:stretch/>
        </p:blipFill>
        <p:spPr>
          <a:xfrm>
            <a:off x="5830864" y="2283718"/>
            <a:ext cx="3038285" cy="2225537"/>
          </a:xfrm>
          <a:prstGeom prst="rect">
            <a:avLst/>
          </a:prstGeom>
          <a:ln w="0"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4CB0C92-EE76-4B01-8C14-232B6804526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 contras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313" y="411509"/>
            <a:ext cx="1981372" cy="3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53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237"/>
            <a:ext cx="8479168" cy="46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83957" y="4776697"/>
            <a:ext cx="370384" cy="273844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C296DE-4D72-4FC6-8B22-7BBE6FDEA5C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411509"/>
            <a:ext cx="8136904" cy="4365187"/>
          </a:xfrm>
          <a:prstGeom prst="rect">
            <a:avLst/>
          </a:prstGeom>
          <a:noFill/>
          <a:ln w="6350">
            <a:solidFill>
              <a:srgbClr val="263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764635"/>
            <a:ext cx="301683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 algn="ctr">
              <a:buClr>
                <a:srgbClr val="C00000"/>
              </a:buClr>
              <a:buSzPct val="110000"/>
              <a:buFontTx/>
              <a:buChar char="§"/>
            </a:pPr>
            <a:r>
              <a:rPr lang="ru-RU" sz="1400" i="1" dirty="0"/>
              <a:t>Закон Республики Беларусь от 19.01.1993 N 2105-XII </a:t>
            </a:r>
          </a:p>
          <a:p>
            <a:pPr algn="ctr">
              <a:buClr>
                <a:srgbClr val="C00000"/>
              </a:buClr>
              <a:buSzPct val="110000"/>
            </a:pPr>
            <a:r>
              <a:rPr lang="ru-RU" sz="1400" b="1" i="1" dirty="0"/>
              <a:t>«Об основах государственной научно-технической политики»</a:t>
            </a:r>
          </a:p>
          <a:p>
            <a:pPr algn="r">
              <a:buClr>
                <a:srgbClr val="C00000"/>
              </a:buClr>
              <a:buSzPct val="110000"/>
            </a:pPr>
            <a:endParaRPr lang="ru-RU" sz="1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D9755A-CF08-4CED-87C5-FA78E19D084B}"/>
              </a:ext>
            </a:extLst>
          </p:cNvPr>
          <p:cNvSpPr txBox="1"/>
          <p:nvPr/>
        </p:nvSpPr>
        <p:spPr>
          <a:xfrm>
            <a:off x="3635896" y="764635"/>
            <a:ext cx="45365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0" dirty="0">
                <a:solidFill>
                  <a:srgbClr val="263248"/>
                </a:solidFill>
                <a:effectLst/>
              </a:rPr>
              <a:t>ГОСУДАРСТВЕННАЯ НАУЧНО-ТЕХНИЧЕСКАЯ ПОЛИТИКА </a:t>
            </a:r>
            <a:r>
              <a:rPr lang="ru-RU" b="0" i="0" dirty="0">
                <a:solidFill>
                  <a:srgbClr val="242424"/>
                </a:solidFill>
                <a:effectLst/>
              </a:rPr>
              <a:t>- неотъемлемая часть социально-экономической политики, включающая … основные цели, принципы, направления и способы воздействия государства на субъекты научной и научно-технической деятельности, порядок взаимоотношений между ними и государством, а также между субъектами научной и научно-технической деятельности.</a:t>
            </a:r>
            <a:endParaRPr lang="ru-BY" dirty="0"/>
          </a:p>
        </p:txBody>
      </p:sp>
      <p:pic>
        <p:nvPicPr>
          <p:cNvPr id="8" name="Рисунок 7" descr="Молоток судьи со сплошной заливкой">
            <a:extLst>
              <a:ext uri="{FF2B5EF4-FFF2-40B4-BE49-F238E27FC236}">
                <a16:creationId xmlns:a16="http://schemas.microsoft.com/office/drawing/2014/main" id="{84960A16-FBD5-4412-B9AF-818ABE3DF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0006" y="353059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80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3E9AB2A-A1EF-4045-80F2-12291D8E5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C296DE-4D72-4FC6-8B22-7BBE6FDEA5C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7BB2FA-C614-4D96-8CDD-88CB570FB9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1" b="34600"/>
          <a:stretch/>
        </p:blipFill>
        <p:spPr>
          <a:xfrm>
            <a:off x="5727848" y="2076503"/>
            <a:ext cx="2314575" cy="1778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C690EF-9EEB-44A8-9684-39E02940DD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1" b="48600"/>
          <a:stretch/>
        </p:blipFill>
        <p:spPr>
          <a:xfrm>
            <a:off x="6763207" y="233665"/>
            <a:ext cx="2215031" cy="1860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6D6377-05CE-4095-A25F-9ED7C3F9D0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1" b="27600"/>
          <a:stretch/>
        </p:blipFill>
        <p:spPr>
          <a:xfrm>
            <a:off x="4809061" y="163701"/>
            <a:ext cx="1530993" cy="1778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 descr="https://rlst.by/wp-content/uploads/2024/05/1_17.05.2024_Bt.jpg">
            <a:extLst>
              <a:ext uri="{FF2B5EF4-FFF2-40B4-BE49-F238E27FC236}">
                <a16:creationId xmlns:a16="http://schemas.microsoft.com/office/drawing/2014/main" id="{F90C05FD-3BD9-4659-8EBB-348397569D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6" r="28416"/>
          <a:stretch/>
        </p:blipFill>
        <p:spPr bwMode="auto">
          <a:xfrm>
            <a:off x="2841293" y="764706"/>
            <a:ext cx="1566932" cy="20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57D4CD-C8ED-47B9-8397-74CC15737C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73" y="1947279"/>
            <a:ext cx="2657663" cy="198967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4CD3963-10B1-475E-8D7F-84C1B0FBCA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762" y="120238"/>
            <a:ext cx="2577874" cy="1288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6" descr="https://rlst.by/wp-content/uploads/2024/06/Banner_25.06.24.png">
            <a:extLst>
              <a:ext uri="{FF2B5EF4-FFF2-40B4-BE49-F238E27FC236}">
                <a16:creationId xmlns:a16="http://schemas.microsoft.com/office/drawing/2014/main" id="{2E1405F9-A327-4768-9D96-FE5FF7EDF8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5" t="11233" r="10404"/>
          <a:stretch/>
        </p:blipFill>
        <p:spPr bwMode="auto">
          <a:xfrm>
            <a:off x="1949629" y="2965614"/>
            <a:ext cx="3615015" cy="200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D09AB1-0CD1-40B9-83EE-607A133F6D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5" t="1575" r="22134" b="2351"/>
          <a:stretch/>
        </p:blipFill>
        <p:spPr>
          <a:xfrm>
            <a:off x="6535552" y="3374787"/>
            <a:ext cx="1967764" cy="1600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0023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Шестиугольник 7"/>
          <p:cNvSpPr/>
          <p:nvPr/>
        </p:nvSpPr>
        <p:spPr>
          <a:xfrm>
            <a:off x="1919294" y="56270"/>
            <a:ext cx="2019600" cy="1655100"/>
          </a:xfrm>
          <a:prstGeom prst="hexagon">
            <a:avLst/>
          </a:prstGeom>
          <a:blipFill>
            <a:blip r:embed="rId3"/>
            <a:srcRect/>
            <a:stretch>
              <a:fillRect l="-2028" t="-1302" r="-2028" b="-1302"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Шестиугольник 14"/>
          <p:cNvSpPr/>
          <p:nvPr/>
        </p:nvSpPr>
        <p:spPr>
          <a:xfrm>
            <a:off x="1957104" y="1749098"/>
            <a:ext cx="2019600" cy="1655100"/>
          </a:xfrm>
          <a:prstGeom prst="hexagon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latin typeface="Book Antiqua" panose="02040602050305030304" pitchFamily="18" charset="0"/>
            </a:endParaRPr>
          </a:p>
          <a:p>
            <a:pPr algn="ctr"/>
            <a:r>
              <a:rPr lang="ru-RU" sz="1200" dirty="0">
                <a:latin typeface="Book Antiqua" panose="02040602050305030304" pitchFamily="18" charset="0"/>
              </a:rPr>
              <a:t>Методический</a:t>
            </a:r>
            <a:r>
              <a:rPr lang="ru-RU" dirty="0">
                <a:latin typeface="Book Antiqua" panose="02040602050305030304" pitchFamily="18" charset="0"/>
              </a:rPr>
              <a:t> кабинет на сайте  РНТБ </a:t>
            </a:r>
          </a:p>
        </p:txBody>
      </p:sp>
      <p:sp>
        <p:nvSpPr>
          <p:cNvPr id="16" name="Шестиугольник 15"/>
          <p:cNvSpPr/>
          <p:nvPr/>
        </p:nvSpPr>
        <p:spPr>
          <a:xfrm>
            <a:off x="288919" y="2603993"/>
            <a:ext cx="2019600" cy="1655100"/>
          </a:xfrm>
          <a:prstGeom prst="hexagon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Шестиугольник 17"/>
          <p:cNvSpPr/>
          <p:nvPr/>
        </p:nvSpPr>
        <p:spPr>
          <a:xfrm>
            <a:off x="5293475" y="1766062"/>
            <a:ext cx="2019600" cy="1655100"/>
          </a:xfrm>
          <a:prstGeom prst="hexagon">
            <a:avLst/>
          </a:prstGeom>
          <a:blipFill>
            <a:blip r:embed="rId5"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Шестиугольник 18"/>
          <p:cNvSpPr/>
          <p:nvPr/>
        </p:nvSpPr>
        <p:spPr>
          <a:xfrm>
            <a:off x="6977071" y="900785"/>
            <a:ext cx="2019600" cy="1655100"/>
          </a:xfrm>
          <a:prstGeom prst="hexagon">
            <a:avLst/>
          </a:prstGeom>
          <a:blipFill>
            <a:blip r:embed="rId6"/>
            <a:srcRect/>
            <a:stretch>
              <a:fillRect l="-3174" t="-4717" r="-3174" b="-4717"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Шестиугольник 19"/>
          <p:cNvSpPr/>
          <p:nvPr/>
        </p:nvSpPr>
        <p:spPr>
          <a:xfrm>
            <a:off x="1957104" y="3458889"/>
            <a:ext cx="2019600" cy="1655100"/>
          </a:xfrm>
          <a:prstGeom prst="hexagon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700" dirty="0">
                <a:latin typeface="Book Antiqua" panose="02040602050305030304" pitchFamily="18" charset="0"/>
              </a:rPr>
              <a:t>НИР</a:t>
            </a:r>
          </a:p>
        </p:txBody>
      </p:sp>
      <p:sp>
        <p:nvSpPr>
          <p:cNvPr id="21" name="Шестиугольник 20"/>
          <p:cNvSpPr/>
          <p:nvPr/>
        </p:nvSpPr>
        <p:spPr>
          <a:xfrm>
            <a:off x="289118" y="910140"/>
            <a:ext cx="2019401" cy="1656126"/>
          </a:xfrm>
          <a:prstGeom prst="hexagon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Book Antiqua" panose="02040602050305030304" pitchFamily="18" charset="0"/>
              </a:rPr>
              <a:t>Конференции  семинары</a:t>
            </a:r>
          </a:p>
        </p:txBody>
      </p:sp>
      <p:sp>
        <p:nvSpPr>
          <p:cNvPr id="22" name="Шестиугольник 21"/>
          <p:cNvSpPr/>
          <p:nvPr/>
        </p:nvSpPr>
        <p:spPr>
          <a:xfrm>
            <a:off x="5293475" y="3458889"/>
            <a:ext cx="2019600" cy="1655100"/>
          </a:xfrm>
          <a:prstGeom prst="hexagon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latin typeface="Book Antiqua" panose="02040602050305030304" pitchFamily="18" charset="0"/>
              </a:rPr>
              <a:t>Смотр-конкурс</a:t>
            </a:r>
            <a:endParaRPr lang="ru-RU" dirty="0">
              <a:latin typeface="Book Antiqua" panose="02040602050305030304" pitchFamily="18" charset="0"/>
            </a:endParaRPr>
          </a:p>
        </p:txBody>
      </p:sp>
      <p:sp>
        <p:nvSpPr>
          <p:cNvPr id="23" name="Шестиугольник 22"/>
          <p:cNvSpPr/>
          <p:nvPr/>
        </p:nvSpPr>
        <p:spPr>
          <a:xfrm>
            <a:off x="6977071" y="2594615"/>
            <a:ext cx="2019600" cy="1655100"/>
          </a:xfrm>
          <a:prstGeom prst="hexagon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Book Antiqua" panose="02040602050305030304" pitchFamily="18" charset="0"/>
              </a:rPr>
              <a:t>Консультации</a:t>
            </a:r>
          </a:p>
        </p:txBody>
      </p:sp>
      <p:sp>
        <p:nvSpPr>
          <p:cNvPr id="24" name="Шестиугольник 23"/>
          <p:cNvSpPr/>
          <p:nvPr/>
        </p:nvSpPr>
        <p:spPr>
          <a:xfrm>
            <a:off x="5308319" y="56270"/>
            <a:ext cx="2019600" cy="1655100"/>
          </a:xfrm>
          <a:prstGeom prst="hexagon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latin typeface="Book Antiqua" panose="02040602050305030304" pitchFamily="18" charset="0"/>
            </a:endParaRPr>
          </a:p>
          <a:p>
            <a:pPr algn="ctr"/>
            <a:r>
              <a:rPr lang="ru-RU" sz="1500" dirty="0">
                <a:latin typeface="Book Antiqua" panose="02040602050305030304" pitchFamily="18" charset="0"/>
              </a:rPr>
              <a:t>Издательская</a:t>
            </a:r>
            <a:r>
              <a:rPr lang="ru-RU" dirty="0">
                <a:latin typeface="Book Antiqua" panose="02040602050305030304" pitchFamily="18" charset="0"/>
              </a:rPr>
              <a:t> деятельность </a:t>
            </a:r>
          </a:p>
        </p:txBody>
      </p:sp>
      <p:sp>
        <p:nvSpPr>
          <p:cNvPr id="17" name="Шестиугольник 16"/>
          <p:cNvSpPr/>
          <p:nvPr/>
        </p:nvSpPr>
        <p:spPr>
          <a:xfrm>
            <a:off x="3600362" y="866856"/>
            <a:ext cx="2019600" cy="1655100"/>
          </a:xfrm>
          <a:prstGeom prst="hexagon">
            <a:avLst/>
          </a:prstGeom>
          <a:blipFill>
            <a:blip r:embed="rId7"/>
            <a:srcRect/>
            <a:stretch>
              <a:fillRect l="-3104" t="-6120" r="-3104" b="-6120"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Шестиугольник 25"/>
          <p:cNvSpPr/>
          <p:nvPr/>
        </p:nvSpPr>
        <p:spPr>
          <a:xfrm>
            <a:off x="3625289" y="2610576"/>
            <a:ext cx="2019600" cy="1655100"/>
          </a:xfrm>
          <a:prstGeom prst="hexagon">
            <a:avLst/>
          </a:prstGeom>
          <a:blipFill>
            <a:blip r:embed="rId8"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8390" y="295888"/>
            <a:ext cx="269771" cy="21947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5981" y="4691254"/>
            <a:ext cx="283489" cy="21033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85520" y="4691254"/>
            <a:ext cx="265199" cy="24691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61130" y="2874370"/>
            <a:ext cx="251482" cy="21584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97812" y="1859902"/>
            <a:ext cx="288061" cy="278916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4268" y="987574"/>
            <a:ext cx="260627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067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83957" y="4776697"/>
            <a:ext cx="370384" cy="273844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C296DE-4D72-4FC6-8B22-7BBE6FDEA5C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236BEB-710B-40A2-A2D2-357128F9A37E}"/>
              </a:ext>
            </a:extLst>
          </p:cNvPr>
          <p:cNvSpPr txBox="1"/>
          <p:nvPr/>
        </p:nvSpPr>
        <p:spPr>
          <a:xfrm>
            <a:off x="135317" y="3825652"/>
            <a:ext cx="85689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chemeClr val="bg1">
                    <a:lumMod val="95000"/>
                  </a:schemeClr>
                </a:solidFill>
              </a:rPr>
              <a:t>Республиканский методический семинар для НТБ, служб стандартизации и патентных служб, приуроченный к 25-летию Гродненской областной научно-технической библиотеки – филиала РНТБ</a:t>
            </a:r>
            <a:endParaRPr lang="ru-BY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E103674-CCAA-4F8D-AB25-7B433C9E25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32675" r="24800"/>
          <a:stretch/>
        </p:blipFill>
        <p:spPr>
          <a:xfrm>
            <a:off x="135317" y="678452"/>
            <a:ext cx="4617146" cy="30838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1E7CFBC-871B-4576-8358-9D227D9FEF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0" r="27451"/>
          <a:stretch/>
        </p:blipFill>
        <p:spPr>
          <a:xfrm>
            <a:off x="7003662" y="103568"/>
            <a:ext cx="1928506" cy="2952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35B2EE0-4473-4B08-8CA0-0490E66E27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9882" y="387744"/>
            <a:ext cx="2176361" cy="15438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600960E-3113-4C3C-AD53-8DA453D1E6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8"/>
          <a:stretch/>
        </p:blipFill>
        <p:spPr>
          <a:xfrm>
            <a:off x="4803292" y="2058905"/>
            <a:ext cx="2176361" cy="1512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999960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6411" y="248687"/>
            <a:ext cx="8479168" cy="464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00434"/>
            <a:ext cx="1981372" cy="347502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83957" y="4776697"/>
            <a:ext cx="370384" cy="273844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C296DE-4D72-4FC6-8B22-7BBE6FDEA5C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411509"/>
            <a:ext cx="8136904" cy="4365187"/>
          </a:xfrm>
          <a:prstGeom prst="rect">
            <a:avLst/>
          </a:prstGeom>
          <a:noFill/>
          <a:ln w="6350">
            <a:solidFill>
              <a:srgbClr val="263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668912D-98EA-472A-9920-61FCF8548652}"/>
              </a:ext>
            </a:extLst>
          </p:cNvPr>
          <p:cNvSpPr/>
          <p:nvPr/>
        </p:nvSpPr>
        <p:spPr>
          <a:xfrm>
            <a:off x="2749759" y="824387"/>
            <a:ext cx="5553845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</a:rPr>
              <a:t>быстро реагировать на изменения, влияющие на сферу деятельности РНТБ;</a:t>
            </a:r>
          </a:p>
          <a:p>
            <a:pPr marL="342900" marR="0" lvl="0" indent="-34290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</a:rPr>
              <a:t>расширять круг предприятий и организаций, охваченных информационным обслуживанием, изучать их информационные потребности, налаживать с ними непосредственные контакты;</a:t>
            </a:r>
          </a:p>
          <a:p>
            <a:pPr marL="342900" marR="0" lvl="0" indent="-34290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</a:rPr>
              <a:t>активно развивать формы и методы удаленного обслуживания пользователей;</a:t>
            </a:r>
          </a:p>
          <a:p>
            <a:pPr marL="342900" marR="0" lvl="0" indent="-34290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</a:rPr>
              <a:t>расширять приобретение электронных БД с возможностями удаленного доступа для пользователей;</a:t>
            </a:r>
          </a:p>
          <a:p>
            <a:pPr marL="342900" marR="0" lvl="0" indent="-34290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</a:rPr>
              <a:t>развивать информационный потенциал интернет-портала РНТБ.</a:t>
            </a: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C40AE8A0-3B09-40D9-B901-4B12E85CD059}"/>
              </a:ext>
            </a:extLst>
          </p:cNvPr>
          <p:cNvSpPr txBox="1">
            <a:spLocks/>
          </p:cNvSpPr>
          <p:nvPr/>
        </p:nvSpPr>
        <p:spPr>
          <a:xfrm>
            <a:off x="539552" y="1981222"/>
            <a:ext cx="2015648" cy="612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None/>
              <a:tabLst/>
              <a:defRPr/>
            </a:pPr>
            <a:r>
              <a:rPr lang="ru-RU" b="1" i="1" noProof="0" dirty="0">
                <a:solidFill>
                  <a:srgbClr val="263248"/>
                </a:solidFill>
                <a:latin typeface="Arial" panose="020B0604020202020204" pitchFamily="34" charset="0"/>
              </a:rPr>
              <a:t>З</a:t>
            </a:r>
            <a:r>
              <a:rPr kumimoji="0" lang="ru-RU" b="1" i="1" u="none" strike="noStrike" kern="120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Arial" panose="020B0604020202020204" pitchFamily="34" charset="0"/>
              </a:rPr>
              <a:t>адачи, стоящие перед РНТБ </a:t>
            </a:r>
          </a:p>
        </p:txBody>
      </p:sp>
    </p:spTree>
    <p:extLst>
      <p:ext uri="{BB962C8B-B14F-4D97-AF65-F5344CB8AC3E}">
        <p14:creationId xmlns:p14="http://schemas.microsoft.com/office/powerpoint/2010/main" val="1321312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6412" y="266716"/>
            <a:ext cx="8479168" cy="46461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83957" y="4776697"/>
            <a:ext cx="370384" cy="273844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C296DE-4D72-4FC6-8B22-7BBE6FDEA5C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411509"/>
            <a:ext cx="8136904" cy="4365187"/>
          </a:xfrm>
          <a:prstGeom prst="rect">
            <a:avLst/>
          </a:prstGeom>
          <a:noFill/>
          <a:ln w="6350">
            <a:solidFill>
              <a:srgbClr val="263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8391" y="4177443"/>
            <a:ext cx="36035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Встреча Главы государства с рабочей группой по анализу деятельности Национальной академии наук </a:t>
            </a:r>
          </a:p>
          <a:p>
            <a:r>
              <a:rPr lang="ru-RU" sz="105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30 июля 2024 г.</a:t>
            </a:r>
          </a:p>
          <a:p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776266"/>
            <a:ext cx="7712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/>
              <a:t>«Развитие отечественной науки - важнейший приоритет государственной политики».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0899" y="1611004"/>
            <a:ext cx="7582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/>
              <a:t>«Главное - отечественная наука должна двигать экономику страны. То есть должен быть конкретный результат, ощутимый для государства и для людей. Особенно в настоящее время»</a:t>
            </a:r>
            <a:r>
              <a:rPr lang="ru-RU" dirty="0"/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2431" y="3009183"/>
            <a:ext cx="7564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/>
              <a:t>«Мы живём в эпоху беспрецедентных возможностей развития нашей страны. Возможности колоссальные. Упустить нельзя».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74393" y="3817099"/>
            <a:ext cx="1911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А.Г. Лукашенко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342257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унок1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5574" y="160338"/>
            <a:ext cx="8808913" cy="4859684"/>
          </a:xfrm>
          <a:prstGeom prst="rect">
            <a:avLst/>
          </a:prstGeom>
          <a:solidFill>
            <a:srgbClr val="F2F2F2"/>
          </a:solidFill>
        </p:spPr>
      </p:pic>
      <p:sp>
        <p:nvSpPr>
          <p:cNvPr id="121858" name="AutoShape 2" descr="РНТ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32851" y="1077553"/>
            <a:ext cx="7436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solidFill>
                  <a:schemeClr val="bg1"/>
                </a:solidFill>
              </a:rPr>
              <a:t>Спасибо за внимание!</a:t>
            </a:r>
            <a:endParaRPr lang="en-US" sz="4000" b="1" i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6733" y="160338"/>
            <a:ext cx="415521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i="1" dirty="0">
                <a:solidFill>
                  <a:srgbClr val="E0E4E9"/>
                </a:solidFill>
                <a:ea typeface="Cambria" panose="02040503050406030204" pitchFamily="18" charset="0"/>
              </a:rPr>
              <a:t>II МНПК «Состояние и развитие международной государственной сети научно-технической информации» </a:t>
            </a:r>
          </a:p>
          <a:p>
            <a:pPr algn="r"/>
            <a:r>
              <a:rPr lang="ru-RU" sz="1100" i="1" dirty="0">
                <a:solidFill>
                  <a:srgbClr val="E0E4E9"/>
                </a:solidFill>
                <a:ea typeface="Cambria" panose="02040503050406030204" pitchFamily="18" charset="0"/>
              </a:rPr>
              <a:t>Мончик Е.П., директор РНТБ</a:t>
            </a:r>
          </a:p>
        </p:txBody>
      </p:sp>
    </p:spTree>
    <p:extLst>
      <p:ext uri="{BB962C8B-B14F-4D97-AF65-F5344CB8AC3E}">
        <p14:creationId xmlns:p14="http://schemas.microsoft.com/office/powerpoint/2010/main" val="17279302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237"/>
            <a:ext cx="8479168" cy="46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83957" y="4776697"/>
            <a:ext cx="370384" cy="273844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C296DE-4D72-4FC6-8B22-7BBE6FDEA5C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411509"/>
            <a:ext cx="8136904" cy="4365187"/>
          </a:xfrm>
          <a:prstGeom prst="rect">
            <a:avLst/>
          </a:prstGeom>
          <a:noFill/>
          <a:ln w="6350">
            <a:solidFill>
              <a:srgbClr val="263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8023" y="478869"/>
            <a:ext cx="8136905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 algn="just">
              <a:buClr>
                <a:srgbClr val="C00000"/>
              </a:buClr>
              <a:buSzPct val="110000"/>
              <a:buFontTx/>
              <a:buChar char="§"/>
            </a:pPr>
            <a:r>
              <a:rPr lang="ru-RU" sz="1200" dirty="0"/>
              <a:t>Закон Республики Беларусь от 19.01.1993 N 2105-XII </a:t>
            </a:r>
            <a:r>
              <a:rPr lang="ru-RU" sz="1200" b="1" dirty="0"/>
              <a:t>«Об основах государственной научно-технической политики»;</a:t>
            </a:r>
          </a:p>
          <a:p>
            <a:pPr algn="just">
              <a:buClr>
                <a:srgbClr val="C00000"/>
              </a:buClr>
              <a:buSzPct val="110000"/>
            </a:pPr>
            <a:endParaRPr lang="ru-RU" sz="1200" b="1" dirty="0"/>
          </a:p>
          <a:p>
            <a:pPr indent="180000" algn="just">
              <a:buClr>
                <a:srgbClr val="C00000"/>
              </a:buClr>
              <a:buSzPct val="110000"/>
              <a:buFontTx/>
              <a:buChar char="§"/>
            </a:pPr>
            <a:r>
              <a:rPr lang="ru-RU" sz="1200" dirty="0"/>
              <a:t>Закон Республики Беларусь от 05.05.1999 </a:t>
            </a:r>
            <a:r>
              <a:rPr lang="en-US" sz="1200" dirty="0"/>
              <a:t>N</a:t>
            </a:r>
            <a:r>
              <a:rPr lang="ru-RU" sz="1200" dirty="0"/>
              <a:t> 250-З </a:t>
            </a:r>
            <a:r>
              <a:rPr lang="ru-RU" sz="1200" b="1" dirty="0"/>
              <a:t>«О</a:t>
            </a:r>
            <a:r>
              <a:rPr lang="en-US" sz="1200" b="1" dirty="0"/>
              <a:t> </a:t>
            </a:r>
            <a:r>
              <a:rPr lang="ru-RU" sz="1200" b="1" dirty="0"/>
              <a:t>научно-технической</a:t>
            </a:r>
            <a:r>
              <a:rPr lang="en-US" sz="1200" b="1" dirty="0"/>
              <a:t> </a:t>
            </a:r>
            <a:r>
              <a:rPr lang="ru-RU" sz="1200" b="1" dirty="0"/>
              <a:t>информации»</a:t>
            </a:r>
          </a:p>
          <a:p>
            <a:pPr indent="180000" algn="just">
              <a:buClr>
                <a:srgbClr val="C00000"/>
              </a:buClr>
              <a:buSzPct val="110000"/>
              <a:buFontTx/>
              <a:buChar char="§"/>
            </a:pPr>
            <a:endParaRPr lang="ru-RU" sz="1200" b="1" dirty="0"/>
          </a:p>
          <a:p>
            <a:pPr indent="180000" algn="just">
              <a:buClr>
                <a:srgbClr val="C00000"/>
              </a:buClr>
              <a:buSzPct val="110000"/>
              <a:buFontTx/>
              <a:buChar char="§"/>
            </a:pPr>
            <a:r>
              <a:rPr lang="ru-RU" sz="1200" dirty="0"/>
              <a:t>Закон Республики Беларусь от 10.07.2012 </a:t>
            </a:r>
            <a:r>
              <a:rPr lang="en-US" sz="1200" dirty="0"/>
              <a:t>N</a:t>
            </a:r>
            <a:r>
              <a:rPr lang="ru-RU" sz="1200" dirty="0"/>
              <a:t> 425-З </a:t>
            </a:r>
            <a:r>
              <a:rPr lang="ru-RU" sz="1200" b="1" dirty="0"/>
              <a:t>«О государственной инновационной политике и инновационной деятельности»</a:t>
            </a:r>
          </a:p>
          <a:p>
            <a:pPr algn="just">
              <a:buClr>
                <a:srgbClr val="C00000"/>
              </a:buClr>
              <a:buSzPct val="110000"/>
            </a:pPr>
            <a:endParaRPr lang="en-US" sz="800" dirty="0"/>
          </a:p>
          <a:p>
            <a:pPr indent="180000" algn="just">
              <a:buClr>
                <a:srgbClr val="C00000"/>
              </a:buClr>
              <a:buSzPct val="110000"/>
              <a:buFontTx/>
              <a:buChar char="§"/>
            </a:pPr>
            <a:r>
              <a:rPr lang="ru-RU" sz="1200" dirty="0"/>
              <a:t>Указ Президента Республики Беларусь от 15.09.2021 N 348 </a:t>
            </a:r>
            <a:r>
              <a:rPr lang="ru-RU" sz="1200" b="1" dirty="0"/>
              <a:t>«О Государственной программе инновационного развития Республики Беларусь на 2021 - 2025 годы»</a:t>
            </a:r>
          </a:p>
          <a:p>
            <a:pPr algn="just">
              <a:buClr>
                <a:srgbClr val="C00000"/>
              </a:buClr>
              <a:buSzPct val="110000"/>
            </a:pPr>
            <a:endParaRPr lang="en-US" sz="800" b="1" dirty="0"/>
          </a:p>
          <a:p>
            <a:pPr indent="180000" algn="just">
              <a:buClr>
                <a:srgbClr val="C00000"/>
              </a:buClr>
              <a:buSzPct val="110000"/>
              <a:buFontTx/>
              <a:buChar char="§"/>
            </a:pPr>
            <a:r>
              <a:rPr lang="ru-RU" sz="1200" dirty="0"/>
              <a:t>Указ Президента Республики Беларусь от 27.05.2019 N 197 </a:t>
            </a:r>
            <a:r>
              <a:rPr lang="ru-RU" sz="1200" b="1" dirty="0"/>
              <a:t>«О научной, научно-технической и инновационной деятельности»</a:t>
            </a:r>
          </a:p>
          <a:p>
            <a:pPr algn="just">
              <a:buClr>
                <a:srgbClr val="C00000"/>
              </a:buClr>
              <a:buSzPct val="110000"/>
            </a:pPr>
            <a:endParaRPr lang="en-US" sz="800" dirty="0"/>
          </a:p>
          <a:p>
            <a:pPr indent="180000" algn="just">
              <a:buClr>
                <a:srgbClr val="C00000"/>
              </a:buClr>
              <a:buSzPct val="110000"/>
              <a:buFontTx/>
              <a:buChar char="§"/>
            </a:pPr>
            <a:r>
              <a:rPr lang="ru-RU" sz="1200" dirty="0"/>
              <a:t>Постановление Совета Министров Республики Беларусь от 15.12.2021 N 722 </a:t>
            </a:r>
            <a:r>
              <a:rPr lang="ru-RU" sz="1200" b="1" dirty="0"/>
              <a:t>«О комплексе мероприятий по развитию национальной инновационной системы на 2021 - 2025 годы»</a:t>
            </a:r>
          </a:p>
          <a:p>
            <a:pPr algn="just">
              <a:buClr>
                <a:srgbClr val="C00000"/>
              </a:buClr>
              <a:buSzPct val="110000"/>
            </a:pPr>
            <a:endParaRPr lang="en-US" sz="800" dirty="0"/>
          </a:p>
          <a:p>
            <a:pPr indent="180000" algn="just">
              <a:buClr>
                <a:srgbClr val="C00000"/>
              </a:buClr>
              <a:buSzPct val="110000"/>
              <a:buFontTx/>
              <a:buChar char="§"/>
            </a:pPr>
            <a:r>
              <a:rPr lang="ru-RU" sz="1050" dirty="0"/>
              <a:t>Приказ Государственного комитета по науке и технологиям Республики Беларусь от 23.05.2018 N 150 </a:t>
            </a:r>
            <a:r>
              <a:rPr lang="ru-RU" sz="1050" b="1" dirty="0"/>
              <a:t>«О порядке разработки, реализации и оценки эффективности мероприятий по обеспечению развития системы научно-технической информации,</a:t>
            </a:r>
            <a:r>
              <a:rPr lang="ru-RU" sz="1050" dirty="0"/>
              <a:t> финансируемых за счет государственных средств, и признании утратившим силу приказа Государственного комитета по науке и технологиям Республики Беларусь от 31.03.2017 N 102</a:t>
            </a:r>
            <a:r>
              <a:rPr lang="ru-RU" sz="1050" b="1" dirty="0"/>
              <a:t>»</a:t>
            </a:r>
          </a:p>
          <a:p>
            <a:pPr algn="just">
              <a:buClr>
                <a:srgbClr val="C00000"/>
              </a:buClr>
              <a:buSzPct val="110000"/>
            </a:pPr>
            <a:endParaRPr lang="en-US" sz="600" dirty="0"/>
          </a:p>
          <a:p>
            <a:pPr indent="180000" algn="just">
              <a:buClr>
                <a:srgbClr val="C00000"/>
              </a:buClr>
              <a:buSzPct val="110000"/>
              <a:buFontTx/>
              <a:buChar char="§"/>
            </a:pPr>
            <a:r>
              <a:rPr lang="ru-RU" sz="1050" dirty="0"/>
              <a:t>Приказ Государственного комитета по науке и технологиям Республики Беларусь от 05.02.2021 N 26 </a:t>
            </a:r>
            <a:r>
              <a:rPr lang="ru-RU" sz="1050" b="1" dirty="0"/>
              <a:t>«Об утверждении Сводного перечня научных исследований и разработок по развитию государственной системы научно-технической информации Республики Беларусь на 2021 - 2025 годы</a:t>
            </a:r>
            <a:r>
              <a:rPr lang="ru-RU" sz="1100" b="1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054322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1304" y="267494"/>
            <a:ext cx="8479168" cy="46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000" dirty="0">
              <a:solidFill>
                <a:srgbClr val="263248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83957" y="4776697"/>
            <a:ext cx="370384" cy="273844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C296DE-4D72-4FC6-8B22-7BBE6FDEA5C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411509"/>
            <a:ext cx="8136904" cy="4365187"/>
          </a:xfrm>
          <a:prstGeom prst="rect">
            <a:avLst/>
          </a:prstGeom>
          <a:noFill/>
          <a:ln w="6350">
            <a:solidFill>
              <a:srgbClr val="263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3161" y="642587"/>
            <a:ext cx="4784891" cy="3895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ru-RU" dirty="0">
                <a:solidFill>
                  <a:srgbClr val="263248"/>
                </a:solidFill>
              </a:rPr>
              <a:t>республиканский орган государственного управления, проводящий государственную политику и реализующий функцию государственного регулирования и управления в сфере научной, научно-технической и инновационной деятельности, а также охраны прав на объекты интеллектуальной собственности, и подчиняется Совету Министров Республики Беларусь.</a:t>
            </a:r>
            <a:endParaRPr lang="en-US" dirty="0">
              <a:solidFill>
                <a:srgbClr val="263248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812" y="843558"/>
            <a:ext cx="2465553" cy="105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3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2416" y="248687"/>
            <a:ext cx="8479168" cy="464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83957" y="4776697"/>
            <a:ext cx="370384" cy="273844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C296DE-4D72-4FC6-8B22-7BBE6FDEA5C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7053" y="411510"/>
            <a:ext cx="8136904" cy="4365187"/>
          </a:xfrm>
          <a:prstGeom prst="rect">
            <a:avLst/>
          </a:prstGeom>
          <a:noFill/>
          <a:ln w="6350">
            <a:solidFill>
              <a:srgbClr val="263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38CE6A-D2A1-480F-8A91-F64C3B297F52}"/>
              </a:ext>
            </a:extLst>
          </p:cNvPr>
          <p:cNvSpPr txBox="1"/>
          <p:nvPr/>
        </p:nvSpPr>
        <p:spPr>
          <a:xfrm>
            <a:off x="696944" y="581704"/>
            <a:ext cx="2772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dirty="0">
                <a:solidFill>
                  <a:srgbClr val="151D2F"/>
                </a:solidFill>
                <a:effectLst/>
                <a:cs typeface="Times New Roman" panose="02020603050405020304" pitchFamily="18" charset="0"/>
              </a:rPr>
              <a:t>Система НТИ </a:t>
            </a:r>
          </a:p>
          <a:p>
            <a:r>
              <a:rPr lang="ru-RU" b="1" i="0" dirty="0">
                <a:solidFill>
                  <a:srgbClr val="151D2F"/>
                </a:solidFill>
                <a:effectLst/>
                <a:cs typeface="Times New Roman" panose="02020603050405020304" pitchFamily="18" charset="0"/>
              </a:rPr>
              <a:t>Республики Беларусь </a:t>
            </a:r>
          </a:p>
          <a:p>
            <a:r>
              <a:rPr lang="ru-RU" b="1" i="0" dirty="0">
                <a:solidFill>
                  <a:srgbClr val="151D2F"/>
                </a:solidFill>
                <a:effectLst/>
                <a:cs typeface="Times New Roman" panose="02020603050405020304" pitchFamily="18" charset="0"/>
              </a:rPr>
              <a:t>(ГСНТИ) </a:t>
            </a:r>
            <a:endParaRPr lang="ru-BY" b="1" dirty="0"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952299-2586-46AB-AA0B-14A5AB1E0764}"/>
              </a:ext>
            </a:extLst>
          </p:cNvPr>
          <p:cNvSpPr txBox="1"/>
          <p:nvPr/>
        </p:nvSpPr>
        <p:spPr>
          <a:xfrm>
            <a:off x="696944" y="2215801"/>
            <a:ext cx="1148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ru-RU" b="1" i="0" dirty="0">
                <a:solidFill>
                  <a:srgbClr val="151D2F"/>
                </a:solidFill>
                <a:effectLst/>
              </a:rPr>
              <a:t>ЦЕЛЬ</a:t>
            </a:r>
            <a:endParaRPr lang="ru-RU" b="0" i="0" dirty="0">
              <a:solidFill>
                <a:srgbClr val="151D2F"/>
              </a:solidFill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F7308E-D402-4E1E-92E4-3DC2449A943C}"/>
              </a:ext>
            </a:extLst>
          </p:cNvPr>
          <p:cNvSpPr txBox="1"/>
          <p:nvPr/>
        </p:nvSpPr>
        <p:spPr>
          <a:xfrm>
            <a:off x="696944" y="3119562"/>
            <a:ext cx="1508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263248"/>
                </a:solidFill>
              </a:rPr>
              <a:t>ФУНКЦИИ</a:t>
            </a:r>
            <a:r>
              <a:rPr lang="ru-RU" b="1" dirty="0"/>
              <a:t>  </a:t>
            </a:r>
            <a:endParaRPr lang="ru-BY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A09E75-5856-4D97-B428-139905A22122}"/>
              </a:ext>
            </a:extLst>
          </p:cNvPr>
          <p:cNvSpPr txBox="1"/>
          <p:nvPr/>
        </p:nvSpPr>
        <p:spPr>
          <a:xfrm>
            <a:off x="3282733" y="581704"/>
            <a:ext cx="49778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b="0" i="0" dirty="0">
                <a:solidFill>
                  <a:srgbClr val="151D2F"/>
                </a:solidFill>
                <a:effectLst/>
              </a:rPr>
              <a:t>совокупность взаимодействующих между собой информационных органов, обеспечивающих сбор, накопление, обработку и распространение научно-технической информации, является одной из важных составляющих национальной инновационной системы (НИС)</a:t>
            </a:r>
            <a:endParaRPr lang="ru-BY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C20674-2A4E-44DE-B72B-977D1329D128}"/>
              </a:ext>
            </a:extLst>
          </p:cNvPr>
          <p:cNvSpPr txBox="1"/>
          <p:nvPr/>
        </p:nvSpPr>
        <p:spPr>
          <a:xfrm>
            <a:off x="3267593" y="2176935"/>
            <a:ext cx="4803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b="0" i="0" dirty="0">
                <a:solidFill>
                  <a:srgbClr val="151D2F"/>
                </a:solidFill>
                <a:effectLst/>
              </a:rPr>
              <a:t>развитие и удовлетворение информационных потребностей в НТИ субъектов НИС</a:t>
            </a:r>
            <a:endParaRPr lang="ru-BY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3F9C48-F231-418B-A780-8F825AB65B82}"/>
              </a:ext>
            </a:extLst>
          </p:cNvPr>
          <p:cNvSpPr txBox="1"/>
          <p:nvPr/>
        </p:nvSpPr>
        <p:spPr>
          <a:xfrm>
            <a:off x="3333964" y="3081856"/>
            <a:ext cx="53740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263248"/>
                </a:solidFill>
              </a:rPr>
              <a:t>сбор НТИ от ее первичных источников (генераторов); </a:t>
            </a:r>
          </a:p>
          <a:p>
            <a:pPr marL="321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263248"/>
                </a:solidFill>
              </a:rPr>
              <a:t>обработка НТИ;</a:t>
            </a:r>
          </a:p>
          <a:p>
            <a:pPr marL="321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263248"/>
                </a:solidFill>
              </a:rPr>
              <a:t>хранение НТИ;</a:t>
            </a:r>
          </a:p>
          <a:p>
            <a:pPr marL="321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263248"/>
                </a:solidFill>
              </a:rPr>
              <a:t>распространение НТИ;</a:t>
            </a:r>
          </a:p>
          <a:p>
            <a:pPr marL="321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263248"/>
                </a:solidFill>
              </a:rPr>
              <a:t>обеспечение доступа к информационным ресурсам в сфере НТИ.</a:t>
            </a:r>
          </a:p>
        </p:txBody>
      </p:sp>
    </p:spTree>
    <p:extLst>
      <p:ext uri="{BB962C8B-B14F-4D97-AF65-F5344CB8AC3E}">
        <p14:creationId xmlns:p14="http://schemas.microsoft.com/office/powerpoint/2010/main" val="1036936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9981" y="267493"/>
            <a:ext cx="8479168" cy="46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83957" y="4776697"/>
            <a:ext cx="370384" cy="273844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C296DE-4D72-4FC6-8B22-7BBE6FDEA5C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7053" y="411510"/>
            <a:ext cx="8136904" cy="4365187"/>
          </a:xfrm>
          <a:prstGeom prst="rect">
            <a:avLst/>
          </a:prstGeom>
          <a:noFill/>
          <a:ln w="6350">
            <a:solidFill>
              <a:srgbClr val="263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B7952B-444E-42FA-B44A-BAFAC49CC7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7"/>
          <a:stretch/>
        </p:blipFill>
        <p:spPr>
          <a:xfrm>
            <a:off x="650703" y="627534"/>
            <a:ext cx="8033253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92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7494"/>
            <a:ext cx="8479168" cy="464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83957" y="4776697"/>
            <a:ext cx="370384" cy="273844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C296DE-4D72-4FC6-8B22-7BBE6FDEA5C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411509"/>
            <a:ext cx="8136904" cy="4365187"/>
          </a:xfrm>
          <a:prstGeom prst="rect">
            <a:avLst/>
          </a:prstGeom>
          <a:noFill/>
          <a:ln w="6350">
            <a:solidFill>
              <a:srgbClr val="263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01874F0-524F-4846-9B44-CBBB7C91E84B}"/>
              </a:ext>
            </a:extLst>
          </p:cNvPr>
          <p:cNvSpPr/>
          <p:nvPr/>
        </p:nvSpPr>
        <p:spPr>
          <a:xfrm>
            <a:off x="4060444" y="315912"/>
            <a:ext cx="4399988" cy="4734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SzPct val="150000"/>
              <a:buFont typeface="Wingdings" panose="05000000000000000000" pitchFamily="2" charset="2"/>
              <a:buChar char="§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263248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  <a:p>
            <a:pPr marL="285750" indent="-285750">
              <a:spcAft>
                <a:spcPts val="600"/>
              </a:spcAft>
              <a:buClr>
                <a:srgbClr val="263248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ru-RU" sz="1600" dirty="0">
                <a:solidFill>
                  <a:srgbClr val="434F73"/>
                </a:solidFill>
                <a:cs typeface="Times New Roman" pitchFamily="18" charset="0"/>
              </a:rPr>
              <a:t>республиканский центр </a:t>
            </a:r>
            <a:r>
              <a:rPr lang="ru-RU" sz="1400" dirty="0">
                <a:solidFill>
                  <a:srgbClr val="434F73"/>
                </a:solidFill>
                <a:cs typeface="Times New Roman" pitchFamily="18" charset="0"/>
              </a:rPr>
              <a:t>информации</a:t>
            </a:r>
            <a:r>
              <a:rPr lang="ru-RU" sz="1600" dirty="0">
                <a:solidFill>
                  <a:srgbClr val="434F73"/>
                </a:solidFill>
                <a:cs typeface="Times New Roman" pitchFamily="18" charset="0"/>
              </a:rPr>
              <a:t> по технике и промышленной технологии;</a:t>
            </a:r>
          </a:p>
          <a:p>
            <a:pPr marL="285750" marR="0" lvl="0" indent="-285750" algn="l" defTabSz="914400" rtl="0" eaLnBrk="0" fontAlgn="base" latinLnBrk="0" hangingPunct="0">
              <a:lnSpc>
                <a:spcPts val="1680"/>
              </a:lnSpc>
              <a:spcBef>
                <a:spcPct val="0"/>
              </a:spcBef>
              <a:spcAft>
                <a:spcPts val="600"/>
              </a:spcAft>
              <a:buClr>
                <a:srgbClr val="263248"/>
              </a:buClr>
              <a:buSzPct val="100000"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34F73"/>
                </a:solidFill>
                <a:effectLst/>
                <a:uLnTx/>
                <a:uFillTx/>
                <a:cs typeface="Times New Roman" pitchFamily="18" charset="0"/>
              </a:rPr>
              <a:t>главная библиотека страны по формированию наиболее полного многоотраслевого фонда научно-технической литературы и документов;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263248"/>
              </a:buClr>
              <a:buSzPct val="100000"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34F73"/>
                </a:solidFill>
                <a:effectLst/>
                <a:uLnTx/>
                <a:uFillTx/>
                <a:cs typeface="Times New Roman" pitchFamily="18" charset="0"/>
              </a:rPr>
              <a:t>национальный депозитарий отечественной и зарубежной литературы по технике, экономике промышленности и смежным отраслям, патентных, технических нормативно-правовых документов и промышленных каталогов;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263248"/>
              </a:buClr>
              <a:buSzPct val="100000"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34F73"/>
                </a:solidFill>
                <a:effectLst/>
                <a:uLnTx/>
                <a:uFillTx/>
                <a:cs typeface="Times New Roman" pitchFamily="18" charset="0"/>
              </a:rPr>
              <a:t>центральное хранилище РБ патентных документов;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263248"/>
              </a:buClr>
              <a:buSzPct val="100000"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34F73"/>
                </a:solidFill>
                <a:effectLst/>
                <a:uLnTx/>
                <a:uFillTx/>
                <a:cs typeface="Times New Roman" pitchFamily="18" charset="0"/>
              </a:rPr>
              <a:t>республиканский научно-методический центр для НТБ.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712627"/>
              </a:solidFill>
              <a:effectLst/>
              <a:uLnTx/>
              <a:uFillTx/>
              <a:latin typeface="Calibri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1026" name="Picture 2" descr="Здание РНТБ">
            <a:extLst>
              <a:ext uri="{FF2B5EF4-FFF2-40B4-BE49-F238E27FC236}">
                <a16:creationId xmlns:a16="http://schemas.microsoft.com/office/drawing/2014/main" id="{C1509CE0-43F9-42A4-94FE-49CADEDB5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69" y="465426"/>
            <a:ext cx="2894512" cy="5210124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016985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0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DC7BF6-4E14-483E-8A5D-0D77EBF54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99" y="411509"/>
            <a:ext cx="3277102" cy="57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87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6412" y="258292"/>
            <a:ext cx="8479168" cy="46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411509"/>
            <a:ext cx="1981372" cy="347502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83957" y="4776697"/>
            <a:ext cx="370384" cy="273844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C296DE-4D72-4FC6-8B22-7BBE6FDEA5C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411509"/>
            <a:ext cx="8136904" cy="4365187"/>
          </a:xfrm>
          <a:prstGeom prst="rect">
            <a:avLst/>
          </a:prstGeom>
          <a:noFill/>
          <a:ln w="6350">
            <a:solidFill>
              <a:srgbClr val="263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78139D-D7A0-4224-8B29-40C71F4CB239}"/>
              </a:ext>
            </a:extLst>
          </p:cNvPr>
          <p:cNvSpPr txBox="1"/>
          <p:nvPr/>
        </p:nvSpPr>
        <p:spPr>
          <a:xfrm>
            <a:off x="321305" y="227093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1000"/>
              </a:spcAft>
            </a:pPr>
            <a:r>
              <a:rPr lang="ru-RU" b="1" dirty="0">
                <a:solidFill>
                  <a:srgbClr val="263248"/>
                </a:solidFill>
              </a:rPr>
              <a:t>ЗАДАЧИ</a:t>
            </a:r>
            <a:br>
              <a:rPr lang="ru-RU" dirty="0"/>
            </a:br>
            <a:endParaRPr lang="ru-BY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4EB3AF-27B8-42A0-A53C-9BC04F1FA5A9}"/>
              </a:ext>
            </a:extLst>
          </p:cNvPr>
          <p:cNvSpPr txBox="1"/>
          <p:nvPr/>
        </p:nvSpPr>
        <p:spPr>
          <a:xfrm>
            <a:off x="2798916" y="483518"/>
            <a:ext cx="5733524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ea typeface="+mn-ea"/>
                <a:cs typeface="Arial" pitchFamily="34" charset="0"/>
              </a:rPr>
              <a:t>сбор, обработка, хранение и распространение научно-технической информации;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ea typeface="+mn-ea"/>
                <a:cs typeface="Arial" pitchFamily="34" charset="0"/>
              </a:rPr>
              <a:t>формирование на основе отечественных и зарубежных источников ресурсов научно-технической информации, включая документированную научно-техническую информацию и базы научно-технических данных;</a:t>
            </a:r>
          </a:p>
          <a:p>
            <a:pPr marL="285750" indent="-285750" algn="just"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v"/>
              <a:defRPr/>
            </a:pPr>
            <a:r>
              <a:rPr lang="ru-RU" sz="1600" dirty="0">
                <a:solidFill>
                  <a:srgbClr val="263248"/>
                </a:solidFill>
              </a:rPr>
              <a:t>аналитико-синтетическая переработка первоисточников, создание на этой основе и распространение документированной научно-технической информации для обеспечения ею государственных органов, юридических и физических лиц;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ea typeface="+mn-ea"/>
                <a:cs typeface="Arial" pitchFamily="34" charset="0"/>
              </a:rPr>
              <a:t>международный обмен научно-технической информацией.</a:t>
            </a:r>
          </a:p>
        </p:txBody>
      </p:sp>
    </p:spTree>
    <p:extLst>
      <p:ext uri="{BB962C8B-B14F-4D97-AF65-F5344CB8AC3E}">
        <p14:creationId xmlns:p14="http://schemas.microsoft.com/office/powerpoint/2010/main" val="3160927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83957" y="4776697"/>
            <a:ext cx="370384" cy="273844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C296DE-4D72-4FC6-8B22-7BBE6FDEA5C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323528" y="339502"/>
            <a:ext cx="8496944" cy="4221077"/>
            <a:chOff x="755576" y="1535386"/>
            <a:chExt cx="7704856" cy="2692547"/>
          </a:xfrm>
          <a:effectLst>
            <a:glow rad="139700">
              <a:srgbClr val="263248">
                <a:satMod val="175000"/>
                <a:alpha val="40000"/>
              </a:srgbClr>
            </a:glow>
          </a:effectLst>
        </p:grpSpPr>
        <p:sp>
          <p:nvSpPr>
            <p:cNvPr id="9" name="Полилиния 8"/>
            <p:cNvSpPr/>
            <p:nvPr/>
          </p:nvSpPr>
          <p:spPr>
            <a:xfrm>
              <a:off x="755576" y="1535386"/>
              <a:ext cx="7704856" cy="807764"/>
            </a:xfrm>
            <a:prstGeom prst="round2DiagRect">
              <a:avLst/>
            </a:prstGeom>
            <a:solidFill>
              <a:srgbClr val="263248">
                <a:shade val="90000"/>
                <a:hueOff val="0"/>
                <a:satOff val="0"/>
                <a:lumOff val="0"/>
                <a:alphaOff val="0"/>
              </a:srgbClr>
            </a:solidFill>
            <a:ln w="28575">
              <a:solidFill>
                <a:srgbClr val="FF9900"/>
              </a:solidFill>
            </a:ln>
            <a:effectLst/>
          </p:spPr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marR="0" lvl="0" indent="0" algn="ctr" defTabSz="16891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756516" y="2343150"/>
              <a:ext cx="1540594" cy="1696305"/>
            </a:xfrm>
            <a:prstGeom prst="round2DiagRect">
              <a:avLst/>
            </a:prstGeom>
            <a:solidFill>
              <a:srgbClr val="263248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algn="ctr" defTabSz="6223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Патентные документы</a:t>
              </a:r>
            </a:p>
            <a:p>
              <a:pPr marL="0" marR="0" lvl="0" indent="0" algn="ctr" defTabSz="6223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6223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2297111" y="2343150"/>
              <a:ext cx="1540594" cy="1696305"/>
            </a:xfrm>
            <a:prstGeom prst="round2DiagRect">
              <a:avLst/>
            </a:prstGeom>
            <a:solidFill>
              <a:srgbClr val="92A8C8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algn="ctr" defTabSz="6223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26324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Научно-техническая литература</a:t>
              </a:r>
            </a:p>
            <a:p>
              <a:pPr marL="0" marR="0" lvl="0" indent="0" algn="ctr" defTabSz="6223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3837706" y="2343150"/>
              <a:ext cx="1540594" cy="1696305"/>
            </a:xfrm>
            <a:prstGeom prst="round2DiagRect">
              <a:avLst/>
            </a:prstGeom>
            <a:solidFill>
              <a:srgbClr val="C7D3E6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algn="ctr" defTabSz="6223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Нормативно-технические документы</a:t>
              </a:r>
            </a:p>
            <a:p>
              <a:pPr marL="0" marR="0" lvl="0" indent="0" algn="ctr" defTabSz="6223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5378301" y="2343150"/>
              <a:ext cx="1540594" cy="1696305"/>
            </a:xfrm>
            <a:prstGeom prst="round2DiagRect">
              <a:avLst/>
            </a:prstGeom>
            <a:solidFill>
              <a:srgbClr val="FF9800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algn="ctr" defTabSz="6223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Промышленные каталоги</a:t>
              </a:r>
            </a:p>
            <a:p>
              <a:pPr marL="0" marR="0" lvl="0" indent="0" algn="ctr" defTabSz="6223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6918896" y="2343150"/>
              <a:ext cx="1540594" cy="1696305"/>
            </a:xfrm>
            <a:prstGeom prst="round2DiagRect">
              <a:avLst/>
            </a:prstGeom>
            <a:solidFill>
              <a:srgbClr val="D26F00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algn="ctr" defTabSz="6223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Электронные ресурсы</a:t>
              </a:r>
            </a:p>
            <a:p>
              <a:pPr marL="0" marR="0" lvl="0" indent="0" algn="ctr" defTabSz="6223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755576" y="4039455"/>
              <a:ext cx="7704856" cy="188478"/>
            </a:xfrm>
            <a:prstGeom prst="round2DiagRect">
              <a:avLst/>
            </a:prstGeom>
            <a:solidFill>
              <a:srgbClr val="263248">
                <a:shade val="90000"/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/>
          </p:spPr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554393" y="476467"/>
            <a:ext cx="3486500" cy="611478"/>
          </a:xfrm>
          <a:prstGeom prst="rect">
            <a:avLst/>
          </a:prstGeom>
          <a:solidFill>
            <a:srgbClr val="263248">
              <a:shade val="90000"/>
              <a:hueOff val="0"/>
              <a:satOff val="0"/>
              <a:lumOff val="0"/>
            </a:srgbClr>
          </a:solidFill>
        </p:spPr>
      </p:pic>
      <p:grpSp>
        <p:nvGrpSpPr>
          <p:cNvPr id="17" name="Google Shape;1018;p46">
            <a:extLst>
              <a:ext uri="{FF2B5EF4-FFF2-40B4-BE49-F238E27FC236}">
                <a16:creationId xmlns:a16="http://schemas.microsoft.com/office/drawing/2014/main" id="{AEBB59A9-061C-45B9-80AB-43E7DECD19CE}"/>
              </a:ext>
            </a:extLst>
          </p:cNvPr>
          <p:cNvGrpSpPr/>
          <p:nvPr/>
        </p:nvGrpSpPr>
        <p:grpSpPr>
          <a:xfrm>
            <a:off x="4366780" y="3549033"/>
            <a:ext cx="392063" cy="291505"/>
            <a:chOff x="5247525" y="3007275"/>
            <a:chExt cx="517575" cy="384825"/>
          </a:xfrm>
        </p:grpSpPr>
        <p:sp>
          <p:nvSpPr>
            <p:cNvPr id="18" name="Google Shape;1019;p46">
              <a:extLst>
                <a:ext uri="{FF2B5EF4-FFF2-40B4-BE49-F238E27FC236}">
                  <a16:creationId xmlns:a16="http://schemas.microsoft.com/office/drawing/2014/main" id="{5FC17FB8-4F59-40C4-BB2D-E46D2A196090}"/>
                </a:ext>
              </a:extLst>
            </p:cNvPr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12175" cap="rnd" cmpd="sng">
              <a:solidFill>
                <a:srgbClr val="26324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20;p46">
              <a:extLst>
                <a:ext uri="{FF2B5EF4-FFF2-40B4-BE49-F238E27FC236}">
                  <a16:creationId xmlns:a16="http://schemas.microsoft.com/office/drawing/2014/main" id="{170A97E2-9126-4C6F-A4E8-3CC290C393E2}"/>
                </a:ext>
              </a:extLst>
            </p:cNvPr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12175" cap="rnd" cmpd="sng">
              <a:solidFill>
                <a:srgbClr val="26324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1222;p46">
            <a:extLst>
              <a:ext uri="{FF2B5EF4-FFF2-40B4-BE49-F238E27FC236}">
                <a16:creationId xmlns:a16="http://schemas.microsoft.com/office/drawing/2014/main" id="{9F0C8613-F72D-489F-9070-6B55BA7DBDF8}"/>
              </a:ext>
            </a:extLst>
          </p:cNvPr>
          <p:cNvGrpSpPr/>
          <p:nvPr/>
        </p:nvGrpSpPr>
        <p:grpSpPr>
          <a:xfrm>
            <a:off x="1037152" y="3490486"/>
            <a:ext cx="194640" cy="308587"/>
            <a:chOff x="6718575" y="2318625"/>
            <a:chExt cx="256950" cy="407375"/>
          </a:xfrm>
        </p:grpSpPr>
        <p:sp>
          <p:nvSpPr>
            <p:cNvPr id="21" name="Google Shape;1223;p46">
              <a:extLst>
                <a:ext uri="{FF2B5EF4-FFF2-40B4-BE49-F238E27FC236}">
                  <a16:creationId xmlns:a16="http://schemas.microsoft.com/office/drawing/2014/main" id="{93042FC9-CE73-4786-998E-A93B349BE5BE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24;p46">
              <a:extLst>
                <a:ext uri="{FF2B5EF4-FFF2-40B4-BE49-F238E27FC236}">
                  <a16:creationId xmlns:a16="http://schemas.microsoft.com/office/drawing/2014/main" id="{F6869B9C-ADCD-46E7-B9F4-65F494F4AAE3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25;p46">
              <a:extLst>
                <a:ext uri="{FF2B5EF4-FFF2-40B4-BE49-F238E27FC236}">
                  <a16:creationId xmlns:a16="http://schemas.microsoft.com/office/drawing/2014/main" id="{1A007F7B-2693-4A81-8EB9-48AC0DD5F9D4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26;p46">
              <a:extLst>
                <a:ext uri="{FF2B5EF4-FFF2-40B4-BE49-F238E27FC236}">
                  <a16:creationId xmlns:a16="http://schemas.microsoft.com/office/drawing/2014/main" id="{9E3732CD-1DEA-4D05-8AC9-63439FC990E3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27;p46">
              <a:extLst>
                <a:ext uri="{FF2B5EF4-FFF2-40B4-BE49-F238E27FC236}">
                  <a16:creationId xmlns:a16="http://schemas.microsoft.com/office/drawing/2014/main" id="{4D66789F-0FB6-4433-99ED-BC92B75B9BF1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28;p46">
              <a:extLst>
                <a:ext uri="{FF2B5EF4-FFF2-40B4-BE49-F238E27FC236}">
                  <a16:creationId xmlns:a16="http://schemas.microsoft.com/office/drawing/2014/main" id="{3895FF51-A71D-4762-BBDC-5DD3D3B86A6D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29;p46">
              <a:extLst>
                <a:ext uri="{FF2B5EF4-FFF2-40B4-BE49-F238E27FC236}">
                  <a16:creationId xmlns:a16="http://schemas.microsoft.com/office/drawing/2014/main" id="{8411960B-ADBB-4348-9FB5-71CB7E900442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30;p46">
              <a:extLst>
                <a:ext uri="{FF2B5EF4-FFF2-40B4-BE49-F238E27FC236}">
                  <a16:creationId xmlns:a16="http://schemas.microsoft.com/office/drawing/2014/main" id="{A825A7EF-409F-409B-8884-760E340079E3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56;p46">
            <a:extLst>
              <a:ext uri="{FF2B5EF4-FFF2-40B4-BE49-F238E27FC236}">
                <a16:creationId xmlns:a16="http://schemas.microsoft.com/office/drawing/2014/main" id="{3EE03005-6DB3-4B09-984C-2EFB2F36FBD3}"/>
              </a:ext>
            </a:extLst>
          </p:cNvPr>
          <p:cNvGrpSpPr/>
          <p:nvPr/>
        </p:nvGrpSpPr>
        <p:grpSpPr>
          <a:xfrm>
            <a:off x="6109426" y="3508705"/>
            <a:ext cx="333035" cy="241699"/>
            <a:chOff x="3932350" y="3714775"/>
            <a:chExt cx="439650" cy="319075"/>
          </a:xfrm>
        </p:grpSpPr>
        <p:sp>
          <p:nvSpPr>
            <p:cNvPr id="34" name="Google Shape;1057;p46">
              <a:extLst>
                <a:ext uri="{FF2B5EF4-FFF2-40B4-BE49-F238E27FC236}">
                  <a16:creationId xmlns:a16="http://schemas.microsoft.com/office/drawing/2014/main" id="{AA9E3E4C-1865-49FF-B8D0-909699D47434}"/>
                </a:ext>
              </a:extLst>
            </p:cNvPr>
            <p:cNvSpPr/>
            <p:nvPr/>
          </p:nvSpPr>
          <p:spPr>
            <a:xfrm>
              <a:off x="3932350" y="3714775"/>
              <a:ext cx="439650" cy="319075"/>
            </a:xfrm>
            <a:custGeom>
              <a:avLst/>
              <a:gdLst/>
              <a:ahLst/>
              <a:cxnLst/>
              <a:rect l="l" t="t" r="r" b="b"/>
              <a:pathLst>
                <a:path w="17586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3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w="12175" cap="rnd" cmpd="sng">
              <a:solidFill>
                <a:srgbClr val="26324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58;p46">
              <a:extLst>
                <a:ext uri="{FF2B5EF4-FFF2-40B4-BE49-F238E27FC236}">
                  <a16:creationId xmlns:a16="http://schemas.microsoft.com/office/drawing/2014/main" id="{34A2A231-8B22-4279-8921-2002B8C2B8A2}"/>
                </a:ext>
              </a:extLst>
            </p:cNvPr>
            <p:cNvSpPr/>
            <p:nvPr/>
          </p:nvSpPr>
          <p:spPr>
            <a:xfrm>
              <a:off x="3970100" y="3862750"/>
              <a:ext cx="77350" cy="132750"/>
            </a:xfrm>
            <a:custGeom>
              <a:avLst/>
              <a:gdLst/>
              <a:ahLst/>
              <a:cxnLst/>
              <a:rect l="l" t="t" r="r" b="b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12175" cap="rnd" cmpd="sng">
              <a:solidFill>
                <a:srgbClr val="26324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59;p46">
              <a:extLst>
                <a:ext uri="{FF2B5EF4-FFF2-40B4-BE49-F238E27FC236}">
                  <a16:creationId xmlns:a16="http://schemas.microsoft.com/office/drawing/2014/main" id="{261B9F2B-8909-4718-81AF-4A446D40FFAB}"/>
                </a:ext>
              </a:extLst>
            </p:cNvPr>
            <p:cNvSpPr/>
            <p:nvPr/>
          </p:nvSpPr>
          <p:spPr>
            <a:xfrm>
              <a:off x="4278800" y="3862750"/>
              <a:ext cx="77350" cy="132750"/>
            </a:xfrm>
            <a:custGeom>
              <a:avLst/>
              <a:gdLst/>
              <a:ahLst/>
              <a:cxnLst/>
              <a:rect l="l" t="t" r="r" b="b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0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12175" cap="rnd" cmpd="sng">
              <a:solidFill>
                <a:srgbClr val="26324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60;p46">
              <a:extLst>
                <a:ext uri="{FF2B5EF4-FFF2-40B4-BE49-F238E27FC236}">
                  <a16:creationId xmlns:a16="http://schemas.microsoft.com/office/drawing/2014/main" id="{1C669BE1-0D95-4900-855B-27B81375FCB3}"/>
                </a:ext>
              </a:extLst>
            </p:cNvPr>
            <p:cNvSpPr/>
            <p:nvPr/>
          </p:nvSpPr>
          <p:spPr>
            <a:xfrm>
              <a:off x="4073000" y="3716600"/>
              <a:ext cx="77350" cy="278900"/>
            </a:xfrm>
            <a:custGeom>
              <a:avLst/>
              <a:gdLst/>
              <a:ahLst/>
              <a:cxnLst/>
              <a:rect l="l" t="t" r="r" b="b"/>
              <a:pathLst>
                <a:path w="3094" h="11156" fill="none" extrusionOk="0">
                  <a:moveTo>
                    <a:pt x="3094" y="11155"/>
                  </a:moveTo>
                  <a:lnTo>
                    <a:pt x="3094" y="488"/>
                  </a:lnTo>
                  <a:lnTo>
                    <a:pt x="3094" y="488"/>
                  </a:lnTo>
                  <a:lnTo>
                    <a:pt x="3094" y="391"/>
                  </a:lnTo>
                  <a:lnTo>
                    <a:pt x="3070" y="293"/>
                  </a:lnTo>
                  <a:lnTo>
                    <a:pt x="3021" y="220"/>
                  </a:lnTo>
                  <a:lnTo>
                    <a:pt x="2948" y="147"/>
                  </a:lnTo>
                  <a:lnTo>
                    <a:pt x="2899" y="98"/>
                  </a:lnTo>
                  <a:lnTo>
                    <a:pt x="2802" y="50"/>
                  </a:lnTo>
                  <a:lnTo>
                    <a:pt x="2704" y="25"/>
                  </a:lnTo>
                  <a:lnTo>
                    <a:pt x="2607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1" y="25"/>
                  </a:lnTo>
                  <a:lnTo>
                    <a:pt x="293" y="50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11155"/>
                  </a:lnTo>
                  <a:lnTo>
                    <a:pt x="3094" y="11155"/>
                  </a:lnTo>
                  <a:close/>
                </a:path>
              </a:pathLst>
            </a:custGeom>
            <a:noFill/>
            <a:ln w="12175" cap="rnd" cmpd="sng">
              <a:solidFill>
                <a:srgbClr val="26324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61;p46">
              <a:extLst>
                <a:ext uri="{FF2B5EF4-FFF2-40B4-BE49-F238E27FC236}">
                  <a16:creationId xmlns:a16="http://schemas.microsoft.com/office/drawing/2014/main" id="{49707C1A-D639-4D40-B217-2E47527B5006}"/>
                </a:ext>
              </a:extLst>
            </p:cNvPr>
            <p:cNvSpPr/>
            <p:nvPr/>
          </p:nvSpPr>
          <p:spPr>
            <a:xfrm>
              <a:off x="4175900" y="3787250"/>
              <a:ext cx="77350" cy="208250"/>
            </a:xfrm>
            <a:custGeom>
              <a:avLst/>
              <a:gdLst/>
              <a:ahLst/>
              <a:cxnLst/>
              <a:rect l="l" t="t" r="r" b="b"/>
              <a:pathLst>
                <a:path w="3094" h="8330" fill="none" extrusionOk="0">
                  <a:moveTo>
                    <a:pt x="3094" y="832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8329"/>
                  </a:lnTo>
                  <a:lnTo>
                    <a:pt x="3094" y="8329"/>
                  </a:lnTo>
                  <a:close/>
                </a:path>
              </a:pathLst>
            </a:custGeom>
            <a:noFill/>
            <a:ln w="12175" cap="rnd" cmpd="sng">
              <a:solidFill>
                <a:srgbClr val="26324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1014;p46">
            <a:extLst>
              <a:ext uri="{FF2B5EF4-FFF2-40B4-BE49-F238E27FC236}">
                <a16:creationId xmlns:a16="http://schemas.microsoft.com/office/drawing/2014/main" id="{9B6CECF9-A2F1-46A8-BA5C-C510011379C0}"/>
              </a:ext>
            </a:extLst>
          </p:cNvPr>
          <p:cNvGrpSpPr/>
          <p:nvPr/>
        </p:nvGrpSpPr>
        <p:grpSpPr>
          <a:xfrm>
            <a:off x="7795134" y="3456579"/>
            <a:ext cx="349624" cy="331179"/>
            <a:chOff x="2583100" y="2973775"/>
            <a:chExt cx="461550" cy="437200"/>
          </a:xfrm>
        </p:grpSpPr>
        <p:sp>
          <p:nvSpPr>
            <p:cNvPr id="40" name="Google Shape;1015;p46">
              <a:extLst>
                <a:ext uri="{FF2B5EF4-FFF2-40B4-BE49-F238E27FC236}">
                  <a16:creationId xmlns:a16="http://schemas.microsoft.com/office/drawing/2014/main" id="{AAD12132-8F7A-4AB4-83BD-547B2B209CA6}"/>
                </a:ext>
              </a:extLst>
            </p:cNvPr>
            <p:cNvSpPr/>
            <p:nvPr/>
          </p:nvSpPr>
          <p:spPr>
            <a:xfrm>
              <a:off x="2701225" y="3315975"/>
              <a:ext cx="225300" cy="95000"/>
            </a:xfrm>
            <a:custGeom>
              <a:avLst/>
              <a:gdLst/>
              <a:ahLst/>
              <a:cxnLst/>
              <a:rect l="l" t="t" r="r" b="b"/>
              <a:pathLst>
                <a:path w="9012" h="3800" fill="none" extrusionOk="0">
                  <a:moveTo>
                    <a:pt x="2947" y="0"/>
                  </a:moveTo>
                  <a:lnTo>
                    <a:pt x="2947" y="2947"/>
                  </a:lnTo>
                  <a:lnTo>
                    <a:pt x="853" y="2947"/>
                  </a:lnTo>
                  <a:lnTo>
                    <a:pt x="853" y="2947"/>
                  </a:lnTo>
                  <a:lnTo>
                    <a:pt x="682" y="2947"/>
                  </a:lnTo>
                  <a:lnTo>
                    <a:pt x="512" y="2996"/>
                  </a:lnTo>
                  <a:lnTo>
                    <a:pt x="365" y="3093"/>
                  </a:lnTo>
                  <a:lnTo>
                    <a:pt x="244" y="3191"/>
                  </a:lnTo>
                  <a:lnTo>
                    <a:pt x="146" y="3313"/>
                  </a:lnTo>
                  <a:lnTo>
                    <a:pt x="49" y="3459"/>
                  </a:lnTo>
                  <a:lnTo>
                    <a:pt x="0" y="3629"/>
                  </a:lnTo>
                  <a:lnTo>
                    <a:pt x="0" y="3800"/>
                  </a:lnTo>
                  <a:lnTo>
                    <a:pt x="9011" y="3800"/>
                  </a:lnTo>
                  <a:lnTo>
                    <a:pt x="9011" y="3800"/>
                  </a:lnTo>
                  <a:lnTo>
                    <a:pt x="9011" y="3629"/>
                  </a:lnTo>
                  <a:lnTo>
                    <a:pt x="8963" y="3459"/>
                  </a:lnTo>
                  <a:lnTo>
                    <a:pt x="8865" y="3313"/>
                  </a:lnTo>
                  <a:lnTo>
                    <a:pt x="8768" y="3191"/>
                  </a:lnTo>
                  <a:lnTo>
                    <a:pt x="8646" y="3093"/>
                  </a:lnTo>
                  <a:lnTo>
                    <a:pt x="8500" y="2996"/>
                  </a:lnTo>
                  <a:lnTo>
                    <a:pt x="8330" y="2947"/>
                  </a:lnTo>
                  <a:lnTo>
                    <a:pt x="8159" y="2947"/>
                  </a:lnTo>
                  <a:lnTo>
                    <a:pt x="6065" y="2947"/>
                  </a:lnTo>
                  <a:lnTo>
                    <a:pt x="6065" y="0"/>
                  </a:lnTo>
                </a:path>
              </a:pathLst>
            </a:custGeom>
            <a:noFill/>
            <a:ln w="12175" cap="rnd" cmpd="sng">
              <a:solidFill>
                <a:srgbClr val="F2F4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16;p46">
              <a:extLst>
                <a:ext uri="{FF2B5EF4-FFF2-40B4-BE49-F238E27FC236}">
                  <a16:creationId xmlns:a16="http://schemas.microsoft.com/office/drawing/2014/main" id="{A64D5045-484D-428E-9EFE-116FA3A7472A}"/>
                </a:ext>
              </a:extLst>
            </p:cNvPr>
            <p:cNvSpPr/>
            <p:nvPr/>
          </p:nvSpPr>
          <p:spPr>
            <a:xfrm>
              <a:off x="2583100" y="2973775"/>
              <a:ext cx="461550" cy="336125"/>
            </a:xfrm>
            <a:custGeom>
              <a:avLst/>
              <a:gdLst/>
              <a:ahLst/>
              <a:cxnLst/>
              <a:rect l="l" t="t" r="r" b="b"/>
              <a:pathLst>
                <a:path w="18462" h="13445" fill="none" extrusionOk="0">
                  <a:moveTo>
                    <a:pt x="17974" y="1"/>
                  </a:move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317" y="50"/>
                  </a:lnTo>
                  <a:lnTo>
                    <a:pt x="220" y="74"/>
                  </a:lnTo>
                  <a:lnTo>
                    <a:pt x="146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0" y="488"/>
                  </a:lnTo>
                  <a:lnTo>
                    <a:pt x="0" y="12958"/>
                  </a:lnTo>
                  <a:lnTo>
                    <a:pt x="0" y="12958"/>
                  </a:lnTo>
                  <a:lnTo>
                    <a:pt x="25" y="13055"/>
                  </a:lnTo>
                  <a:lnTo>
                    <a:pt x="49" y="13152"/>
                  </a:lnTo>
                  <a:lnTo>
                    <a:pt x="98" y="13226"/>
                  </a:lnTo>
                  <a:lnTo>
                    <a:pt x="146" y="13299"/>
                  </a:lnTo>
                  <a:lnTo>
                    <a:pt x="220" y="13372"/>
                  </a:lnTo>
                  <a:lnTo>
                    <a:pt x="317" y="13396"/>
                  </a:lnTo>
                  <a:lnTo>
                    <a:pt x="390" y="13445"/>
                  </a:lnTo>
                  <a:lnTo>
                    <a:pt x="487" y="13445"/>
                  </a:lnTo>
                  <a:lnTo>
                    <a:pt x="17974" y="13445"/>
                  </a:lnTo>
                  <a:lnTo>
                    <a:pt x="17974" y="13445"/>
                  </a:lnTo>
                  <a:lnTo>
                    <a:pt x="18072" y="13445"/>
                  </a:lnTo>
                  <a:lnTo>
                    <a:pt x="18145" y="13396"/>
                  </a:lnTo>
                  <a:lnTo>
                    <a:pt x="18242" y="13372"/>
                  </a:lnTo>
                  <a:lnTo>
                    <a:pt x="18315" y="13299"/>
                  </a:lnTo>
                  <a:lnTo>
                    <a:pt x="18364" y="13226"/>
                  </a:lnTo>
                  <a:lnTo>
                    <a:pt x="18413" y="13152"/>
                  </a:lnTo>
                  <a:lnTo>
                    <a:pt x="18437" y="13055"/>
                  </a:lnTo>
                  <a:lnTo>
                    <a:pt x="18461" y="12958"/>
                  </a:lnTo>
                  <a:lnTo>
                    <a:pt x="18461" y="488"/>
                  </a:lnTo>
                  <a:lnTo>
                    <a:pt x="18461" y="488"/>
                  </a:lnTo>
                  <a:lnTo>
                    <a:pt x="18437" y="390"/>
                  </a:lnTo>
                  <a:lnTo>
                    <a:pt x="18413" y="293"/>
                  </a:lnTo>
                  <a:lnTo>
                    <a:pt x="18364" y="220"/>
                  </a:lnTo>
                  <a:lnTo>
                    <a:pt x="18315" y="147"/>
                  </a:lnTo>
                  <a:lnTo>
                    <a:pt x="18242" y="74"/>
                  </a:lnTo>
                  <a:lnTo>
                    <a:pt x="18145" y="50"/>
                  </a:lnTo>
                  <a:lnTo>
                    <a:pt x="18072" y="1"/>
                  </a:lnTo>
                  <a:lnTo>
                    <a:pt x="17974" y="1"/>
                  </a:lnTo>
                  <a:lnTo>
                    <a:pt x="17974" y="1"/>
                  </a:lnTo>
                  <a:close/>
                  <a:moveTo>
                    <a:pt x="17000" y="11983"/>
                  </a:moveTo>
                  <a:lnTo>
                    <a:pt x="1462" y="11983"/>
                  </a:lnTo>
                  <a:lnTo>
                    <a:pt x="1462" y="1462"/>
                  </a:lnTo>
                  <a:lnTo>
                    <a:pt x="17000" y="1462"/>
                  </a:lnTo>
                  <a:lnTo>
                    <a:pt x="17000" y="11983"/>
                  </a:lnTo>
                  <a:close/>
                </a:path>
              </a:pathLst>
            </a:custGeom>
            <a:noFill/>
            <a:ln w="12175" cap="rnd" cmpd="sng">
              <a:solidFill>
                <a:srgbClr val="F2F4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900;p46">
            <a:extLst>
              <a:ext uri="{FF2B5EF4-FFF2-40B4-BE49-F238E27FC236}">
                <a16:creationId xmlns:a16="http://schemas.microsoft.com/office/drawing/2014/main" id="{9FD46FB1-0EBA-4DF4-ACB4-B236C234D64F}"/>
              </a:ext>
            </a:extLst>
          </p:cNvPr>
          <p:cNvGrpSpPr/>
          <p:nvPr/>
        </p:nvGrpSpPr>
        <p:grpSpPr>
          <a:xfrm>
            <a:off x="2785784" y="3523021"/>
            <a:ext cx="314590" cy="269367"/>
            <a:chOff x="1934025" y="1001650"/>
            <a:chExt cx="415300" cy="355600"/>
          </a:xfrm>
        </p:grpSpPr>
        <p:sp>
          <p:nvSpPr>
            <p:cNvPr id="43" name="Google Shape;901;p46">
              <a:extLst>
                <a:ext uri="{FF2B5EF4-FFF2-40B4-BE49-F238E27FC236}">
                  <a16:creationId xmlns:a16="http://schemas.microsoft.com/office/drawing/2014/main" id="{FC8196DE-7143-4B08-909F-DA937077F21A}"/>
                </a:ext>
              </a:extLst>
            </p:cNvPr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12175" cap="rnd" cmpd="sng">
              <a:solidFill>
                <a:srgbClr val="26324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63248"/>
                </a:solidFill>
              </a:endParaRPr>
            </a:p>
          </p:txBody>
        </p:sp>
        <p:sp>
          <p:nvSpPr>
            <p:cNvPr id="44" name="Google Shape;902;p46">
              <a:extLst>
                <a:ext uri="{FF2B5EF4-FFF2-40B4-BE49-F238E27FC236}">
                  <a16:creationId xmlns:a16="http://schemas.microsoft.com/office/drawing/2014/main" id="{6A54251E-6789-4307-8D4A-D36E2D5EAC9E}"/>
                </a:ext>
              </a:extLst>
            </p:cNvPr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12175" cap="rnd" cmpd="sng">
              <a:solidFill>
                <a:srgbClr val="26324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63248"/>
                </a:solidFill>
              </a:endParaRPr>
            </a:p>
          </p:txBody>
        </p:sp>
        <p:sp>
          <p:nvSpPr>
            <p:cNvPr id="45" name="Google Shape;903;p46">
              <a:extLst>
                <a:ext uri="{FF2B5EF4-FFF2-40B4-BE49-F238E27FC236}">
                  <a16:creationId xmlns:a16="http://schemas.microsoft.com/office/drawing/2014/main" id="{62FECAB7-CEA4-4BB0-AFA6-963F924757A2}"/>
                </a:ext>
              </a:extLst>
            </p:cNvPr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12175" cap="rnd" cmpd="sng">
              <a:solidFill>
                <a:srgbClr val="26324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63248"/>
                </a:solidFill>
              </a:endParaRPr>
            </a:p>
          </p:txBody>
        </p:sp>
        <p:sp>
          <p:nvSpPr>
            <p:cNvPr id="46" name="Google Shape;904;p46">
              <a:extLst>
                <a:ext uri="{FF2B5EF4-FFF2-40B4-BE49-F238E27FC236}">
                  <a16:creationId xmlns:a16="http://schemas.microsoft.com/office/drawing/2014/main" id="{1EFFFBC9-0B47-4B8C-976B-6AAC9B6F325B}"/>
                </a:ext>
              </a:extLst>
            </p:cNvPr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12175" cap="rnd" cmpd="sng">
              <a:solidFill>
                <a:srgbClr val="26324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6324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13754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13669</TotalTime>
  <Words>985</Words>
  <Application>Microsoft Office PowerPoint</Application>
  <PresentationFormat>Экран (16:9)</PresentationFormat>
  <Paragraphs>145</Paragraphs>
  <Slides>25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5" baseType="lpstr">
      <vt:lpstr>Arial</vt:lpstr>
      <vt:lpstr>Arvo</vt:lpstr>
      <vt:lpstr>Book Antiqua</vt:lpstr>
      <vt:lpstr>Calibri</vt:lpstr>
      <vt:lpstr>Cambria</vt:lpstr>
      <vt:lpstr>Roboto Condensed</vt:lpstr>
      <vt:lpstr>Source Sans Pro</vt:lpstr>
      <vt:lpstr>Wingdings</vt:lpstr>
      <vt:lpstr>Wingdings 3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nlb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</dc:creator>
  <cp:lastModifiedBy>Lenovo</cp:lastModifiedBy>
  <cp:revision>1425</cp:revision>
  <cp:lastPrinted>2022-02-07T14:58:38Z</cp:lastPrinted>
  <dcterms:created xsi:type="dcterms:W3CDTF">2020-01-20T09:41:42Z</dcterms:created>
  <dcterms:modified xsi:type="dcterms:W3CDTF">2024-08-12T20:40:35Z</dcterms:modified>
</cp:coreProperties>
</file>